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6" r:id="rId10"/>
    <p:sldId id="264" r:id="rId11"/>
    <p:sldId id="265"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0" autoAdjust="0"/>
    <p:restoredTop sz="94660"/>
  </p:normalViewPr>
  <p:slideViewPr>
    <p:cSldViewPr snapToGrid="0">
      <p:cViewPr varScale="1">
        <p:scale>
          <a:sx n="107" d="100"/>
          <a:sy n="107" d="100"/>
        </p:scale>
        <p:origin x="138" y="180"/>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101E-C2A7-4298-ADF6-B5AF49E77E4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55D569F-0480-4C70-9152-C2C5EAD3EC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F4764B-DD8A-4170-A691-2F304811BA8B}"/>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5" name="Footer Placeholder 4">
            <a:extLst>
              <a:ext uri="{FF2B5EF4-FFF2-40B4-BE49-F238E27FC236}">
                <a16:creationId xmlns:a16="http://schemas.microsoft.com/office/drawing/2014/main" id="{1B9E8AF1-E5BF-4FED-AB69-CF47BF204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4537F1-E7BE-46E5-9F7E-76C0DE303D0E}"/>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34955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3FB6-8AB4-438A-9C81-4F7CBDBFDF5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882247-D871-4B61-B2DD-34144DAD199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A7EBFF-4609-4E33-895A-5B224EC9A153}"/>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5" name="Footer Placeholder 4">
            <a:extLst>
              <a:ext uri="{FF2B5EF4-FFF2-40B4-BE49-F238E27FC236}">
                <a16:creationId xmlns:a16="http://schemas.microsoft.com/office/drawing/2014/main" id="{FA9AA704-01FD-4866-B258-9F74E2EA6F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E3E483-520F-4592-A4F6-53AC29069C9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221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875271D-E63F-4636-8B6C-22453C17167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0A29629-DE04-4D1A-B764-F801A74F122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8C71E4-8220-40D5-BCED-EBC78F35CE70}"/>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5" name="Footer Placeholder 4">
            <a:extLst>
              <a:ext uri="{FF2B5EF4-FFF2-40B4-BE49-F238E27FC236}">
                <a16:creationId xmlns:a16="http://schemas.microsoft.com/office/drawing/2014/main" id="{4807C81B-E695-4161-8F85-F8E1551122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F8617D-4F56-446B-8DB9-295AA666120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842359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C4E3-ABEB-49CF-AE2D-33CB2E1562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CE5E8C-C72A-422E-B1A4-1E33D47A179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5831A0-88A7-4267-81F1-51DF0D5D4547}"/>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5" name="Footer Placeholder 4">
            <a:extLst>
              <a:ext uri="{FF2B5EF4-FFF2-40B4-BE49-F238E27FC236}">
                <a16:creationId xmlns:a16="http://schemas.microsoft.com/office/drawing/2014/main" id="{1AE6F12B-3C33-4D46-9D82-0EFE0FF61E1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63BD03-B9D2-4138-BD40-C99053FC350A}"/>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4203438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C784C-1149-4941-AB1E-7B45370D255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A0E37A-CF0F-4938-9866-247F4D399AE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30BC6105-679C-4CEA-A5B9-353CA96A07FA}"/>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5" name="Footer Placeholder 4">
            <a:extLst>
              <a:ext uri="{FF2B5EF4-FFF2-40B4-BE49-F238E27FC236}">
                <a16:creationId xmlns:a16="http://schemas.microsoft.com/office/drawing/2014/main" id="{34F7D50B-4431-4F3F-8F55-CD5320A7E0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78C514-C9BC-46E5-95F3-2ED94392C94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3283893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F089C7-EA5C-43BB-864B-A049D5FF25B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A4FF85A-FF99-4959-8A84-0478E14B038B}"/>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972251F-9E75-40ED-A37C-C7697F4E2A1F}"/>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0A454C-B59F-4893-B7AC-A0BDCB535B7A}"/>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6" name="Footer Placeholder 5">
            <a:extLst>
              <a:ext uri="{FF2B5EF4-FFF2-40B4-BE49-F238E27FC236}">
                <a16:creationId xmlns:a16="http://schemas.microsoft.com/office/drawing/2014/main" id="{CDDEB19F-75AC-4489-A630-E49F0EE183B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BF89A0-5C74-4FF3-BEE2-EB293B482347}"/>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3310053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39768-D8C5-4B2A-A3A9-E6635B3C62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BD2F01A-8A4C-4570-A309-B15A05656DF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BB035EB-3D6A-40D2-9BC3-9CB861A02DD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B74357E-19E7-49A1-8286-E1A7CA3FAD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3D82C86-BC95-4E58-B88B-DAD631391C4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32B3C1A-D7EE-45CB-AF20-085D00C48966}"/>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8" name="Footer Placeholder 7">
            <a:extLst>
              <a:ext uri="{FF2B5EF4-FFF2-40B4-BE49-F238E27FC236}">
                <a16:creationId xmlns:a16="http://schemas.microsoft.com/office/drawing/2014/main" id="{B6E8E6D3-44AE-4780-8542-36E4A52BF1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1EA03E-3B95-499B-B86C-3A6CD854FD79}"/>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564812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334C6-5E86-427B-8112-FC5DF94D249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44EA594-81BB-43FC-B95D-30C65FDD9082}"/>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4" name="Footer Placeholder 3">
            <a:extLst>
              <a:ext uri="{FF2B5EF4-FFF2-40B4-BE49-F238E27FC236}">
                <a16:creationId xmlns:a16="http://schemas.microsoft.com/office/drawing/2014/main" id="{700F1CB9-F52E-4B39-867B-27DB1C98A1F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F4D1174-1453-4BFA-AC8E-88851284E806}"/>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2730755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490EA9F-5D19-4A96-AED9-DBA253D2F6E2}"/>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3" name="Footer Placeholder 2">
            <a:extLst>
              <a:ext uri="{FF2B5EF4-FFF2-40B4-BE49-F238E27FC236}">
                <a16:creationId xmlns:a16="http://schemas.microsoft.com/office/drawing/2014/main" id="{1B373C87-961D-4F30-B4E5-FFAF80CD9E6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04C156E-58CD-4069-82CE-8E52F698A2E1}"/>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127151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2334A-1731-429A-B6B4-2BD99E487A7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EEAEAA-B1E8-4941-8E63-7A248AD166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6B142CC-730E-450F-A2A9-C6BFADC839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BBDFB7E-D49C-4479-9527-33AC267853C4}"/>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6" name="Footer Placeholder 5">
            <a:extLst>
              <a:ext uri="{FF2B5EF4-FFF2-40B4-BE49-F238E27FC236}">
                <a16:creationId xmlns:a16="http://schemas.microsoft.com/office/drawing/2014/main" id="{C29B03F1-012F-4D39-8D47-E7EA52BFBA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A63E0F-B382-4F7C-94E5-FEC2511016C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109823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D41A-F7A9-4388-98AB-1EF6D70848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BE085A4-1E1D-4E43-83A0-B2A09FCDEF9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1E96829-3AA1-44F4-AB3E-77FEB0A4AA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CF8CA5-EF18-47A3-B3C9-CB19BC6558B6}"/>
              </a:ext>
            </a:extLst>
          </p:cNvPr>
          <p:cNvSpPr>
            <a:spLocks noGrp="1"/>
          </p:cNvSpPr>
          <p:nvPr>
            <p:ph type="dt" sz="half" idx="10"/>
          </p:nvPr>
        </p:nvSpPr>
        <p:spPr/>
        <p:txBody>
          <a:bodyPr/>
          <a:lstStyle/>
          <a:p>
            <a:fld id="{6362142B-6EDB-45A2-908F-16212A1AC8A2}" type="datetimeFigureOut">
              <a:rPr lang="en-US" smtClean="0"/>
              <a:t>9/6/2019</a:t>
            </a:fld>
            <a:endParaRPr lang="en-US"/>
          </a:p>
        </p:txBody>
      </p:sp>
      <p:sp>
        <p:nvSpPr>
          <p:cNvPr id="6" name="Footer Placeholder 5">
            <a:extLst>
              <a:ext uri="{FF2B5EF4-FFF2-40B4-BE49-F238E27FC236}">
                <a16:creationId xmlns:a16="http://schemas.microsoft.com/office/drawing/2014/main" id="{95E272FC-0FAE-4501-A020-3C892FCD0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10A7E61-3268-48CA-A17E-7E57ADC2AEF5}"/>
              </a:ext>
            </a:extLst>
          </p:cNvPr>
          <p:cNvSpPr>
            <a:spLocks noGrp="1"/>
          </p:cNvSpPr>
          <p:nvPr>
            <p:ph type="sldNum" sz="quarter" idx="12"/>
          </p:nvPr>
        </p:nvSpPr>
        <p:spPr/>
        <p:txBody>
          <a:bodyPr/>
          <a:lstStyle/>
          <a:p>
            <a:fld id="{37DA30CC-B8EB-4BC9-86D5-36A0594B46E8}" type="slidenum">
              <a:rPr lang="en-US" smtClean="0"/>
              <a:t>‹#›</a:t>
            </a:fld>
            <a:endParaRPr lang="en-US"/>
          </a:p>
        </p:txBody>
      </p:sp>
    </p:spTree>
    <p:extLst>
      <p:ext uri="{BB962C8B-B14F-4D97-AF65-F5344CB8AC3E}">
        <p14:creationId xmlns:p14="http://schemas.microsoft.com/office/powerpoint/2010/main" val="22967677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04F73E-FC7C-459B-BCD2-744C077B868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C42FCC8-1707-43E8-BE2D-454557AF6A3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DBBD91-3394-4B29-9A8A-BC2E28BF11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62142B-6EDB-45A2-908F-16212A1AC8A2}" type="datetimeFigureOut">
              <a:rPr lang="en-US" smtClean="0"/>
              <a:t>9/6/2019</a:t>
            </a:fld>
            <a:endParaRPr lang="en-US"/>
          </a:p>
        </p:txBody>
      </p:sp>
      <p:sp>
        <p:nvSpPr>
          <p:cNvPr id="5" name="Footer Placeholder 4">
            <a:extLst>
              <a:ext uri="{FF2B5EF4-FFF2-40B4-BE49-F238E27FC236}">
                <a16:creationId xmlns:a16="http://schemas.microsoft.com/office/drawing/2014/main" id="{431D6AD7-9882-4B37-B672-D512CC4BA44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DF080D3-EEA7-4C1C-A1C8-7986962E63B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A30CC-B8EB-4BC9-86D5-36A0594B46E8}" type="slidenum">
              <a:rPr lang="en-US" smtClean="0"/>
              <a:t>‹#›</a:t>
            </a:fld>
            <a:endParaRPr lang="en-US"/>
          </a:p>
        </p:txBody>
      </p:sp>
    </p:spTree>
    <p:extLst>
      <p:ext uri="{BB962C8B-B14F-4D97-AF65-F5344CB8AC3E}">
        <p14:creationId xmlns:p14="http://schemas.microsoft.com/office/powerpoint/2010/main" val="1941026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biblehub.com/greek/pneuma_4151.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biblegateway.com/passage/?search=Matt%2022:23-33&amp;version=NASB&amp;src=tool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88C675E-0DEF-4D3B-9BF4-003A7B9B54B8}"/>
              </a:ext>
            </a:extLst>
          </p:cNvPr>
          <p:cNvSpPr>
            <a:spLocks noGrp="1"/>
          </p:cNvSpPr>
          <p:nvPr>
            <p:ph type="subTitle" idx="1"/>
          </p:nvPr>
        </p:nvSpPr>
        <p:spPr>
          <a:xfrm>
            <a:off x="233916" y="361507"/>
            <a:ext cx="11546958" cy="5949352"/>
          </a:xfrm>
        </p:spPr>
        <p:txBody>
          <a:bodyPr>
            <a:noAutofit/>
          </a:bodyPr>
          <a:lstStyle/>
          <a:p>
            <a:r>
              <a:rPr lang="en-US" sz="5400" dirty="0"/>
              <a:t>Thrive Discipleship &amp; Apologetics</a:t>
            </a:r>
          </a:p>
          <a:p>
            <a:pPr>
              <a:lnSpc>
                <a:spcPct val="100000"/>
              </a:lnSpc>
            </a:pPr>
            <a:r>
              <a:rPr lang="en-US" b="1" dirty="0"/>
              <a:t>Proverbs 11</a:t>
            </a:r>
          </a:p>
          <a:p>
            <a:pPr>
              <a:lnSpc>
                <a:spcPct val="100000"/>
              </a:lnSpc>
            </a:pPr>
            <a:r>
              <a:rPr lang="en-US" b="1" dirty="0"/>
              <a:t>28</a:t>
            </a:r>
            <a:r>
              <a:rPr lang="en-US" dirty="0"/>
              <a:t> “Those who trust in their riches will fall,                                                                                                        but the righteous will </a:t>
            </a:r>
            <a:r>
              <a:rPr lang="en-US" b="1" dirty="0"/>
              <a:t>thrive</a:t>
            </a:r>
            <a:r>
              <a:rPr lang="en-US" dirty="0"/>
              <a:t> like a green leaf.”</a:t>
            </a:r>
          </a:p>
          <a:p>
            <a:pPr>
              <a:lnSpc>
                <a:spcPct val="100000"/>
              </a:lnSpc>
            </a:pPr>
            <a:r>
              <a:rPr lang="en-US" b="1" dirty="0"/>
              <a:t>Jude</a:t>
            </a:r>
          </a:p>
          <a:p>
            <a:pPr>
              <a:lnSpc>
                <a:spcPct val="100000"/>
              </a:lnSpc>
            </a:pPr>
            <a:r>
              <a:rPr lang="en-US" b="1" dirty="0"/>
              <a:t>3 </a:t>
            </a:r>
            <a:r>
              <a:rPr lang="en-US" dirty="0"/>
              <a:t>“Beloved, while I was very diligent to write to you concerning our common salvation, I found it necessary to write to you exhorting you to </a:t>
            </a:r>
            <a:r>
              <a:rPr lang="en-US" b="1" dirty="0"/>
              <a:t>contend earnestly for the faith </a:t>
            </a:r>
            <a:r>
              <a:rPr lang="en-US" dirty="0"/>
              <a:t>which was once for all delivered to the saints.”</a:t>
            </a:r>
          </a:p>
          <a:p>
            <a:pPr>
              <a:lnSpc>
                <a:spcPct val="100000"/>
              </a:lnSpc>
            </a:pPr>
            <a:r>
              <a:rPr lang="en-US" sz="5400" u="sng" dirty="0"/>
              <a:t>God In The Scriptures, Part II:</a:t>
            </a:r>
          </a:p>
          <a:p>
            <a:pPr>
              <a:lnSpc>
                <a:spcPct val="100000"/>
              </a:lnSpc>
            </a:pPr>
            <a:r>
              <a:rPr lang="en-US" sz="5400" u="sng" dirty="0"/>
              <a:t>The Work of The Holy Spirit</a:t>
            </a:r>
          </a:p>
          <a:p>
            <a:r>
              <a:rPr lang="en-US" b="1" dirty="0"/>
              <a:t> </a:t>
            </a:r>
          </a:p>
          <a:p>
            <a:endParaRPr lang="en-US" sz="3600" dirty="0"/>
          </a:p>
        </p:txBody>
      </p:sp>
    </p:spTree>
    <p:extLst>
      <p:ext uri="{BB962C8B-B14F-4D97-AF65-F5344CB8AC3E}">
        <p14:creationId xmlns:p14="http://schemas.microsoft.com/office/powerpoint/2010/main" val="2408213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E901E3-B34F-4337-A96B-2CBFCC20F16A}"/>
              </a:ext>
            </a:extLst>
          </p:cNvPr>
          <p:cNvSpPr>
            <a:spLocks noGrp="1"/>
          </p:cNvSpPr>
          <p:nvPr>
            <p:ph idx="1"/>
          </p:nvPr>
        </p:nvSpPr>
        <p:spPr>
          <a:xfrm>
            <a:off x="329783" y="479685"/>
            <a:ext cx="11302583" cy="6011056"/>
          </a:xfrm>
        </p:spPr>
        <p:txBody>
          <a:bodyPr>
            <a:normAutofit lnSpcReduction="10000"/>
          </a:bodyPr>
          <a:lstStyle/>
          <a:p>
            <a:pPr marL="0" indent="0">
              <a:buNone/>
            </a:pPr>
            <a:r>
              <a:rPr lang="en-US" sz="3200" b="1" dirty="0"/>
              <a:t>4. The Holy Spirit Prays For Us</a:t>
            </a:r>
          </a:p>
          <a:p>
            <a:pPr marL="0" indent="0">
              <a:buNone/>
            </a:pPr>
            <a:r>
              <a:rPr lang="en-US" sz="3200" b="1" dirty="0"/>
              <a:t>Romans 8</a:t>
            </a:r>
          </a:p>
          <a:p>
            <a:pPr marL="0" indent="0">
              <a:buNone/>
            </a:pPr>
            <a:r>
              <a:rPr lang="en-US" sz="3200" b="1" dirty="0"/>
              <a:t>26</a:t>
            </a:r>
            <a:r>
              <a:rPr lang="en-US" sz="3200" dirty="0"/>
              <a:t> “Likewise the Spirit also helps in our weaknesses. For we do not know what we should pray for as we ought, but the Spirit Himself makes intercession for us with groanings which cannot be uttered.”</a:t>
            </a:r>
          </a:p>
          <a:p>
            <a:pPr marL="0" indent="0">
              <a:buNone/>
            </a:pPr>
            <a:r>
              <a:rPr lang="en-US" sz="3200" b="1" dirty="0"/>
              <a:t>5. The Deity of the Holy Spirit</a:t>
            </a:r>
          </a:p>
          <a:p>
            <a:pPr marL="0" indent="0">
              <a:buNone/>
            </a:pPr>
            <a:r>
              <a:rPr lang="en-US" sz="3200" b="1" dirty="0"/>
              <a:t>Acts 5</a:t>
            </a:r>
          </a:p>
          <a:p>
            <a:pPr marL="0" indent="0">
              <a:buNone/>
            </a:pPr>
            <a:r>
              <a:rPr lang="en-US" sz="3200" b="1" dirty="0"/>
              <a:t>3 </a:t>
            </a:r>
            <a:r>
              <a:rPr lang="en-US" sz="3200" dirty="0"/>
              <a:t>“But Peter said, “Ananias, why has Satan filled your heart to lie to the Holy Spirit and keep back </a:t>
            </a:r>
            <a:r>
              <a:rPr lang="en-US" sz="3200" i="1" dirty="0"/>
              <a:t>part</a:t>
            </a:r>
            <a:r>
              <a:rPr lang="en-US" sz="3200" dirty="0"/>
              <a:t> of the price of the land for yourself?”</a:t>
            </a:r>
          </a:p>
          <a:p>
            <a:pPr marL="0" indent="0">
              <a:buNone/>
            </a:pPr>
            <a:r>
              <a:rPr lang="en-US" sz="3200" b="1" dirty="0"/>
              <a:t>4 </a:t>
            </a:r>
            <a:r>
              <a:rPr lang="en-US" sz="3200" dirty="0"/>
              <a:t>“While it remained, was it not your own? And after it was sold, was it not in your own control? Why have you conceived this thing in your heart? You have not lied to men but to God.”</a:t>
            </a:r>
          </a:p>
          <a:p>
            <a:pPr marL="0" indent="0">
              <a:buNone/>
            </a:pPr>
            <a:endParaRPr lang="en-US" dirty="0"/>
          </a:p>
        </p:txBody>
      </p:sp>
    </p:spTree>
    <p:extLst>
      <p:ext uri="{BB962C8B-B14F-4D97-AF65-F5344CB8AC3E}">
        <p14:creationId xmlns:p14="http://schemas.microsoft.com/office/powerpoint/2010/main" val="1424429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91D1BF8-4C77-48B5-9B42-36256A02CBA7}"/>
              </a:ext>
            </a:extLst>
          </p:cNvPr>
          <p:cNvSpPr>
            <a:spLocks noGrp="1"/>
          </p:cNvSpPr>
          <p:nvPr>
            <p:ph idx="1"/>
          </p:nvPr>
        </p:nvSpPr>
        <p:spPr>
          <a:xfrm>
            <a:off x="299803" y="359764"/>
            <a:ext cx="11392525" cy="6086006"/>
          </a:xfrm>
        </p:spPr>
        <p:txBody>
          <a:bodyPr/>
          <a:lstStyle/>
          <a:p>
            <a:pPr marL="0" indent="0">
              <a:buNone/>
            </a:pPr>
            <a:r>
              <a:rPr lang="en-US" sz="3600" b="1" dirty="0"/>
              <a:t>2 Timothy 3</a:t>
            </a:r>
          </a:p>
          <a:p>
            <a:pPr marL="0" indent="0">
              <a:buNone/>
            </a:pPr>
            <a:r>
              <a:rPr lang="en-US" sz="3600" b="1" dirty="0"/>
              <a:t>16</a:t>
            </a:r>
            <a:r>
              <a:rPr lang="en-US" sz="3600" dirty="0"/>
              <a:t> “All Scripture </a:t>
            </a:r>
            <a:r>
              <a:rPr lang="en-US" sz="3600" i="1" dirty="0"/>
              <a:t>is</a:t>
            </a:r>
            <a:r>
              <a:rPr lang="en-US" sz="3600" dirty="0"/>
              <a:t> given by inspiration of God, and </a:t>
            </a:r>
            <a:r>
              <a:rPr lang="en-US" sz="3600" i="1" dirty="0"/>
              <a:t>is</a:t>
            </a:r>
            <a:r>
              <a:rPr lang="en-US" sz="3600" dirty="0"/>
              <a:t> profitable for doctrine, for reproof, for correction, for instruction in righteousness”</a:t>
            </a:r>
          </a:p>
          <a:p>
            <a:pPr marL="0" indent="0">
              <a:buNone/>
            </a:pPr>
            <a:endParaRPr lang="en-US" sz="1800" dirty="0"/>
          </a:p>
          <a:p>
            <a:pPr marL="0" indent="0">
              <a:buNone/>
            </a:pPr>
            <a:r>
              <a:rPr lang="en-US" sz="3600" b="1" dirty="0"/>
              <a:t>2 Peter 1</a:t>
            </a:r>
          </a:p>
          <a:p>
            <a:pPr marL="0" indent="0">
              <a:buNone/>
            </a:pPr>
            <a:r>
              <a:rPr lang="en-US" sz="3600" b="1" dirty="0"/>
              <a:t>21</a:t>
            </a:r>
            <a:r>
              <a:rPr lang="en-US" sz="3600" dirty="0"/>
              <a:t> “For prophecy never came by the will of man, but holy men of God spoke </a:t>
            </a:r>
            <a:r>
              <a:rPr lang="en-US" sz="3600" i="1" dirty="0"/>
              <a:t>as they were</a:t>
            </a:r>
            <a:r>
              <a:rPr lang="en-US" sz="3600" dirty="0"/>
              <a:t> moved by the Holy Spirit.”</a:t>
            </a:r>
          </a:p>
        </p:txBody>
      </p:sp>
    </p:spTree>
    <p:extLst>
      <p:ext uri="{BB962C8B-B14F-4D97-AF65-F5344CB8AC3E}">
        <p14:creationId xmlns:p14="http://schemas.microsoft.com/office/powerpoint/2010/main" val="21142408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92F5C67-F0DD-4A3B-806D-09DE5C6F7503}"/>
              </a:ext>
            </a:extLst>
          </p:cNvPr>
          <p:cNvSpPr>
            <a:spLocks noGrp="1"/>
          </p:cNvSpPr>
          <p:nvPr>
            <p:ph idx="1"/>
          </p:nvPr>
        </p:nvSpPr>
        <p:spPr>
          <a:xfrm>
            <a:off x="424069" y="384313"/>
            <a:ext cx="11237843" cy="6056244"/>
          </a:xfrm>
        </p:spPr>
        <p:txBody>
          <a:bodyPr/>
          <a:lstStyle/>
          <a:p>
            <a:pPr marL="0" indent="0">
              <a:buNone/>
            </a:pPr>
            <a:r>
              <a:rPr lang="en-US" sz="3200" b="1" dirty="0"/>
              <a:t>1 Peter 1</a:t>
            </a:r>
          </a:p>
          <a:p>
            <a:pPr marL="0" indent="0">
              <a:buNone/>
            </a:pPr>
            <a:r>
              <a:rPr lang="en-US" sz="3200" b="1" dirty="0"/>
              <a:t>2</a:t>
            </a:r>
            <a:r>
              <a:rPr lang="en-US" sz="3200" dirty="0"/>
              <a:t> “Elect according to the foreknowledge of God the Father, in </a:t>
            </a:r>
            <a:r>
              <a:rPr lang="en-US" sz="3200" b="1" dirty="0"/>
              <a:t>sanctification of the Spirit</a:t>
            </a:r>
            <a:r>
              <a:rPr lang="en-US" sz="3200" dirty="0"/>
              <a:t>, for obedience and sprinkling of the blood of Jesus Christ: Grace to you and peace be multiplied.”</a:t>
            </a:r>
          </a:p>
          <a:p>
            <a:pPr marL="0" indent="0">
              <a:buNone/>
            </a:pPr>
            <a:r>
              <a:rPr lang="en-US" sz="3200" b="1" dirty="0"/>
              <a:t>2 Peter 1</a:t>
            </a:r>
          </a:p>
          <a:p>
            <a:pPr marL="0" indent="0">
              <a:buNone/>
            </a:pPr>
            <a:r>
              <a:rPr lang="en-US" sz="3200" b="1" dirty="0"/>
              <a:t>3</a:t>
            </a:r>
            <a:r>
              <a:rPr lang="en-US" sz="3200" dirty="0"/>
              <a:t> “As His divine power has given to us all things that </a:t>
            </a:r>
            <a:r>
              <a:rPr lang="en-US" sz="3200" i="1" dirty="0"/>
              <a:t>pertain</a:t>
            </a:r>
            <a:r>
              <a:rPr lang="en-US" sz="3200" dirty="0"/>
              <a:t> to life and godliness, through the knowledge of Him who called us by glory and virtue,”</a:t>
            </a:r>
          </a:p>
          <a:p>
            <a:pPr marL="0" indent="0">
              <a:buNone/>
            </a:pPr>
            <a:r>
              <a:rPr lang="en-US" sz="3200" b="1" dirty="0"/>
              <a:t>4</a:t>
            </a:r>
            <a:r>
              <a:rPr lang="en-US" sz="3200" dirty="0"/>
              <a:t> “by which have been given to us exceedingly great and precious promises, that through these you may be partakers of the divine nature, having escaped the corruption </a:t>
            </a:r>
            <a:r>
              <a:rPr lang="en-US" sz="3200" i="1" dirty="0"/>
              <a:t>that is</a:t>
            </a:r>
            <a:r>
              <a:rPr lang="en-US" sz="3200" dirty="0"/>
              <a:t> in the world through lust.”</a:t>
            </a:r>
            <a:endParaRPr lang="en-US" dirty="0"/>
          </a:p>
        </p:txBody>
      </p:sp>
    </p:spTree>
    <p:extLst>
      <p:ext uri="{BB962C8B-B14F-4D97-AF65-F5344CB8AC3E}">
        <p14:creationId xmlns:p14="http://schemas.microsoft.com/office/powerpoint/2010/main" val="4071968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EFBD22-D211-48F9-9CA8-7A8A5FB66F01}"/>
              </a:ext>
            </a:extLst>
          </p:cNvPr>
          <p:cNvSpPr>
            <a:spLocks noGrp="1"/>
          </p:cNvSpPr>
          <p:nvPr>
            <p:ph idx="1"/>
          </p:nvPr>
        </p:nvSpPr>
        <p:spPr>
          <a:xfrm>
            <a:off x="437321" y="437322"/>
            <a:ext cx="11198087" cy="6069495"/>
          </a:xfrm>
        </p:spPr>
        <p:txBody>
          <a:bodyPr>
            <a:normAutofit/>
          </a:bodyPr>
          <a:lstStyle/>
          <a:p>
            <a:pPr marL="0" indent="0">
              <a:buNone/>
            </a:pPr>
            <a:r>
              <a:rPr lang="en-US" sz="3600" dirty="0"/>
              <a:t>In Conclusion…</a:t>
            </a:r>
          </a:p>
          <a:p>
            <a:pPr marL="0" indent="0">
              <a:buNone/>
            </a:pPr>
            <a:endParaRPr lang="en-US" sz="3600" dirty="0"/>
          </a:p>
          <a:p>
            <a:pPr marL="0" indent="0">
              <a:buNone/>
            </a:pPr>
            <a:r>
              <a:rPr lang="en-US" sz="3600" b="1" dirty="0"/>
              <a:t>Hebrews 11</a:t>
            </a:r>
          </a:p>
          <a:p>
            <a:pPr marL="0" indent="0">
              <a:buNone/>
            </a:pPr>
            <a:r>
              <a:rPr lang="en-US" sz="3600" b="1" dirty="0"/>
              <a:t>6</a:t>
            </a:r>
            <a:r>
              <a:rPr lang="en-US" sz="3600" dirty="0"/>
              <a:t> “But </a:t>
            </a:r>
            <a:r>
              <a:rPr lang="en-US" sz="3600" b="1" dirty="0"/>
              <a:t>without faith</a:t>
            </a:r>
            <a:r>
              <a:rPr lang="en-US" sz="3600" dirty="0"/>
              <a:t> </a:t>
            </a:r>
            <a:r>
              <a:rPr lang="en-US" sz="3600" i="1" dirty="0"/>
              <a:t>it is</a:t>
            </a:r>
            <a:r>
              <a:rPr lang="en-US" sz="3600" dirty="0"/>
              <a:t> impossible to please </a:t>
            </a:r>
            <a:r>
              <a:rPr lang="en-US" sz="3600" i="1" dirty="0"/>
              <a:t>Him,</a:t>
            </a:r>
            <a:r>
              <a:rPr lang="en-US" sz="3600" dirty="0"/>
              <a:t> for he who comes to God must believe that He is, and </a:t>
            </a:r>
            <a:r>
              <a:rPr lang="en-US" sz="3600" i="1" dirty="0"/>
              <a:t>that</a:t>
            </a:r>
            <a:r>
              <a:rPr lang="en-US" sz="3600" dirty="0"/>
              <a:t> He is a rewarder of those who diligently seek Him.”</a:t>
            </a:r>
          </a:p>
          <a:p>
            <a:pPr marL="0" indent="0">
              <a:buNone/>
            </a:pPr>
            <a:endParaRPr lang="en-US" sz="3600" dirty="0"/>
          </a:p>
          <a:p>
            <a:pPr marL="0" indent="0">
              <a:buNone/>
            </a:pPr>
            <a:r>
              <a:rPr lang="en-US" sz="3600" dirty="0"/>
              <a:t>In 2 Peter 1:4 we see that if we have faith in God to fulfill His promises the work of sanctification through the Holy Spirit then begins to take place.</a:t>
            </a:r>
          </a:p>
        </p:txBody>
      </p:sp>
    </p:spTree>
    <p:extLst>
      <p:ext uri="{BB962C8B-B14F-4D97-AF65-F5344CB8AC3E}">
        <p14:creationId xmlns:p14="http://schemas.microsoft.com/office/powerpoint/2010/main" val="846279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20EC21D-8EF2-4F00-86DE-CF8B38F66A00}"/>
              </a:ext>
            </a:extLst>
          </p:cNvPr>
          <p:cNvSpPr>
            <a:spLocks noGrp="1"/>
          </p:cNvSpPr>
          <p:nvPr>
            <p:ph idx="1"/>
          </p:nvPr>
        </p:nvSpPr>
        <p:spPr>
          <a:xfrm>
            <a:off x="464695" y="494675"/>
            <a:ext cx="11287594" cy="5966086"/>
          </a:xfrm>
        </p:spPr>
        <p:txBody>
          <a:bodyPr>
            <a:noAutofit/>
          </a:bodyPr>
          <a:lstStyle/>
          <a:p>
            <a:pPr marL="0" indent="0">
              <a:buNone/>
            </a:pPr>
            <a:r>
              <a:rPr lang="en-US" sz="3500" b="1" dirty="0"/>
              <a:t>Genesis 1</a:t>
            </a:r>
          </a:p>
          <a:p>
            <a:pPr marL="0" indent="0">
              <a:buNone/>
            </a:pPr>
            <a:r>
              <a:rPr lang="en-US" sz="3500" b="1" dirty="0"/>
              <a:t>1</a:t>
            </a:r>
            <a:r>
              <a:rPr lang="en-US" sz="3500" dirty="0"/>
              <a:t> “In the beginning God (</a:t>
            </a:r>
            <a:r>
              <a:rPr lang="he-IL" sz="3500" dirty="0"/>
              <a:t>אֵת</a:t>
            </a:r>
            <a:r>
              <a:rPr lang="en-US" sz="3500" dirty="0"/>
              <a:t>) created the heavens and the earth.”  </a:t>
            </a:r>
          </a:p>
          <a:p>
            <a:pPr marL="0" indent="0">
              <a:buNone/>
            </a:pPr>
            <a:r>
              <a:rPr lang="en-US" sz="3500" b="1" dirty="0"/>
              <a:t>2</a:t>
            </a:r>
            <a:r>
              <a:rPr lang="en-US" sz="3500" dirty="0"/>
              <a:t> “The earth was without form, and void; and darkness </a:t>
            </a:r>
            <a:r>
              <a:rPr lang="en-US" sz="3500" i="1" dirty="0"/>
              <a:t>was</a:t>
            </a:r>
            <a:r>
              <a:rPr lang="en-US" sz="3500" dirty="0"/>
              <a:t> on the face of the deep. And </a:t>
            </a:r>
            <a:r>
              <a:rPr lang="en-US" sz="3500" b="1" dirty="0"/>
              <a:t>the Spirit (</a:t>
            </a:r>
            <a:r>
              <a:rPr lang="en-US" sz="3500" b="1" dirty="0" err="1"/>
              <a:t>wə·rū·aḥ</a:t>
            </a:r>
            <a:r>
              <a:rPr lang="en-US" sz="3500" b="1" dirty="0"/>
              <a:t>) of God </a:t>
            </a:r>
            <a:r>
              <a:rPr lang="en-US" sz="3500" dirty="0"/>
              <a:t>was hovering over the face of the waters.”</a:t>
            </a:r>
          </a:p>
          <a:p>
            <a:pPr marL="0" indent="0">
              <a:buNone/>
            </a:pPr>
            <a:r>
              <a:rPr lang="en-US" sz="3500" b="1" dirty="0"/>
              <a:t>Exodus 10</a:t>
            </a:r>
          </a:p>
          <a:p>
            <a:pPr marL="0" indent="0">
              <a:buNone/>
            </a:pPr>
            <a:r>
              <a:rPr lang="en-US" sz="3500" b="1" dirty="0"/>
              <a:t>13</a:t>
            </a:r>
            <a:r>
              <a:rPr lang="en-US" sz="3500" dirty="0"/>
              <a:t> “So Moses stretched out his rod over the land of Egypt, and the </a:t>
            </a:r>
            <a:r>
              <a:rPr lang="en-US" sz="3500" cap="small" dirty="0"/>
              <a:t>Lord </a:t>
            </a:r>
            <a:r>
              <a:rPr lang="en-US" sz="3500" dirty="0"/>
              <a:t>brought an east </a:t>
            </a:r>
            <a:r>
              <a:rPr lang="en-US" sz="3500" b="1" u="sng" dirty="0"/>
              <a:t>wind</a:t>
            </a:r>
            <a:r>
              <a:rPr lang="en-US" sz="3500" b="1" dirty="0"/>
              <a:t> </a:t>
            </a:r>
            <a:r>
              <a:rPr lang="en-US" sz="3500" dirty="0"/>
              <a:t>on the land all that day and all </a:t>
            </a:r>
            <a:r>
              <a:rPr lang="en-US" sz="3500" i="1" dirty="0"/>
              <a:t>that</a:t>
            </a:r>
            <a:r>
              <a:rPr lang="en-US" sz="3500" dirty="0"/>
              <a:t> night. When it was morning, the east </a:t>
            </a:r>
            <a:r>
              <a:rPr lang="en-US" sz="3500" b="1" u="sng" dirty="0"/>
              <a:t>wind</a:t>
            </a:r>
            <a:r>
              <a:rPr lang="en-US" sz="3500" dirty="0"/>
              <a:t> brought the locusts.”</a:t>
            </a:r>
          </a:p>
        </p:txBody>
      </p:sp>
    </p:spTree>
    <p:extLst>
      <p:ext uri="{BB962C8B-B14F-4D97-AF65-F5344CB8AC3E}">
        <p14:creationId xmlns:p14="http://schemas.microsoft.com/office/powerpoint/2010/main" val="4282916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E78E47-46CD-444F-940A-FFA02EC256D1}"/>
              </a:ext>
            </a:extLst>
          </p:cNvPr>
          <p:cNvSpPr>
            <a:spLocks noGrp="1"/>
          </p:cNvSpPr>
          <p:nvPr>
            <p:ph idx="1"/>
          </p:nvPr>
        </p:nvSpPr>
        <p:spPr>
          <a:xfrm>
            <a:off x="374753" y="419724"/>
            <a:ext cx="11392525" cy="6011055"/>
          </a:xfrm>
        </p:spPr>
        <p:txBody>
          <a:bodyPr>
            <a:noAutofit/>
          </a:bodyPr>
          <a:lstStyle/>
          <a:p>
            <a:pPr marL="0" indent="0">
              <a:buNone/>
            </a:pPr>
            <a:r>
              <a:rPr lang="en-US" sz="3200" b="1" dirty="0"/>
              <a:t>Matthew 12</a:t>
            </a:r>
          </a:p>
          <a:p>
            <a:pPr marL="0" indent="0">
              <a:buNone/>
            </a:pPr>
            <a:r>
              <a:rPr lang="en-US" sz="3200" b="1" dirty="0"/>
              <a:t>31</a:t>
            </a:r>
            <a:r>
              <a:rPr lang="en-US" sz="3200" dirty="0"/>
              <a:t> “Therefore I say to you, every sin and blasphemy will be forgiven men, but the blasphemy against the </a:t>
            </a:r>
            <a:r>
              <a:rPr lang="en-US" sz="3200" b="1" u="sng" dirty="0"/>
              <a:t>Spirit</a:t>
            </a:r>
            <a:r>
              <a:rPr lang="en-US" sz="3200" u="sng" dirty="0"/>
              <a:t> </a:t>
            </a:r>
            <a:r>
              <a:rPr lang="en-US" sz="3200" b="1" u="sng" dirty="0"/>
              <a:t>(</a:t>
            </a:r>
            <a:r>
              <a:rPr lang="en-US" sz="3200" b="1" u="sng" dirty="0" err="1"/>
              <a:t>pneumatos</a:t>
            </a:r>
            <a:r>
              <a:rPr lang="en-US" sz="3200" b="1" dirty="0"/>
              <a:t>) </a:t>
            </a:r>
            <a:r>
              <a:rPr lang="en-US" sz="3200" dirty="0"/>
              <a:t>will not be forgiven men.”</a:t>
            </a:r>
          </a:p>
          <a:p>
            <a:pPr marL="0" indent="0">
              <a:buNone/>
            </a:pPr>
            <a:r>
              <a:rPr lang="en-US" sz="3200" b="1" dirty="0"/>
              <a:t>32</a:t>
            </a:r>
            <a:r>
              <a:rPr lang="en-US" sz="3200" dirty="0"/>
              <a:t> “Anyone who speaks a word against the Son of Man, it will be forgiven him; but whoever speaks against the </a:t>
            </a:r>
            <a:r>
              <a:rPr lang="en-US" sz="3200" b="1" dirty="0"/>
              <a:t>Holy</a:t>
            </a:r>
            <a:r>
              <a:rPr lang="en-US" sz="3200" u="sng" dirty="0"/>
              <a:t> </a:t>
            </a:r>
            <a:r>
              <a:rPr lang="en-US" sz="3200" b="1" u="sng" dirty="0"/>
              <a:t>Spirit </a:t>
            </a:r>
            <a:r>
              <a:rPr lang="en-US" sz="3200" b="1" dirty="0"/>
              <a:t>(</a:t>
            </a:r>
            <a:r>
              <a:rPr lang="en-US" sz="3200" b="1" u="sng" dirty="0" err="1"/>
              <a:t>pneumatos</a:t>
            </a:r>
            <a:r>
              <a:rPr lang="en-US" sz="3200" b="1" u="sng" dirty="0"/>
              <a:t> 4151e</a:t>
            </a:r>
            <a:r>
              <a:rPr lang="en-US" sz="3200" b="1" dirty="0"/>
              <a:t>)</a:t>
            </a:r>
            <a:r>
              <a:rPr lang="en-US" sz="3200" dirty="0"/>
              <a:t>, it will not be forgiven him, either in this age or in the age to come.”</a:t>
            </a:r>
          </a:p>
          <a:p>
            <a:pPr marL="0" indent="0">
              <a:buNone/>
            </a:pPr>
            <a:r>
              <a:rPr lang="en-US" sz="3200" b="1" dirty="0"/>
              <a:t>John 3</a:t>
            </a:r>
            <a:r>
              <a:rPr lang="en-US" sz="3200" dirty="0"/>
              <a:t> </a:t>
            </a:r>
          </a:p>
          <a:p>
            <a:pPr marL="0" indent="0">
              <a:buNone/>
            </a:pPr>
            <a:r>
              <a:rPr lang="en-US" sz="3200" b="1" dirty="0"/>
              <a:t>8</a:t>
            </a:r>
            <a:r>
              <a:rPr lang="en-US" sz="3200" dirty="0"/>
              <a:t> “The </a:t>
            </a:r>
            <a:r>
              <a:rPr lang="en-US" sz="3200" b="1" dirty="0"/>
              <a:t>wind</a:t>
            </a:r>
            <a:r>
              <a:rPr lang="en-US" sz="3200" dirty="0"/>
              <a:t> </a:t>
            </a:r>
            <a:r>
              <a:rPr lang="en-US" sz="3200" b="1" dirty="0"/>
              <a:t>(</a:t>
            </a:r>
            <a:r>
              <a:rPr lang="en-US" sz="3200" b="1" u="sng" dirty="0">
                <a:hlinkClick r:id="rId2" tooltip="pneuma: Wind, breath, spirit. ">
                  <a:extLst>
                    <a:ext uri="{A12FA001-AC4F-418D-AE19-62706E023703}">
                      <ahyp:hlinkClr xmlns:ahyp="http://schemas.microsoft.com/office/drawing/2018/hyperlinkcolor" val="tx"/>
                    </a:ext>
                  </a:extLst>
                </a:hlinkClick>
              </a:rPr>
              <a:t>pneuma</a:t>
            </a:r>
            <a:r>
              <a:rPr lang="en-US" sz="3200" b="1" u="sng" dirty="0"/>
              <a:t> 4151</a:t>
            </a:r>
            <a:r>
              <a:rPr lang="en-US" sz="3200" b="1" dirty="0"/>
              <a:t>) </a:t>
            </a:r>
            <a:r>
              <a:rPr lang="en-US" sz="3200" dirty="0"/>
              <a:t>blows where it wishes, and you hear the sound of it, but cannot tell where it comes from and where it goes. So is everyone who is born of the Spirit.”</a:t>
            </a:r>
          </a:p>
          <a:p>
            <a:pPr marL="0" indent="0">
              <a:buNone/>
            </a:pPr>
            <a:endParaRPr lang="en-US" sz="3200" dirty="0"/>
          </a:p>
        </p:txBody>
      </p:sp>
    </p:spTree>
    <p:extLst>
      <p:ext uri="{BB962C8B-B14F-4D97-AF65-F5344CB8AC3E}">
        <p14:creationId xmlns:p14="http://schemas.microsoft.com/office/powerpoint/2010/main" val="337878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2C56DE-CD75-4FA3-B6D4-164607050E02}"/>
              </a:ext>
            </a:extLst>
          </p:cNvPr>
          <p:cNvSpPr>
            <a:spLocks noGrp="1"/>
          </p:cNvSpPr>
          <p:nvPr>
            <p:ph idx="1"/>
          </p:nvPr>
        </p:nvSpPr>
        <p:spPr>
          <a:xfrm>
            <a:off x="404733" y="340660"/>
            <a:ext cx="11312137" cy="5985190"/>
          </a:xfrm>
        </p:spPr>
        <p:txBody>
          <a:bodyPr>
            <a:normAutofit fontScale="55000" lnSpcReduction="20000"/>
          </a:bodyPr>
          <a:lstStyle/>
          <a:p>
            <a:pPr marL="0" indent="0">
              <a:buNone/>
            </a:pPr>
            <a:r>
              <a:rPr lang="en-US" sz="6900" dirty="0"/>
              <a:t>Hermeneutics: The Eight Rules of Biblical Interpretation</a:t>
            </a:r>
          </a:p>
          <a:p>
            <a:pPr marL="742950" indent="-742950">
              <a:buAutoNum type="arabicPeriod"/>
            </a:pPr>
            <a:r>
              <a:rPr lang="en-US" sz="3800" b="1" dirty="0"/>
              <a:t>The rule of definition </a:t>
            </a:r>
          </a:p>
          <a:p>
            <a:pPr marL="742950" indent="-742950">
              <a:buAutoNum type="arabicPeriod"/>
            </a:pPr>
            <a:r>
              <a:rPr lang="en-US" sz="3800" b="1" dirty="0"/>
              <a:t>The rule of usage</a:t>
            </a:r>
          </a:p>
          <a:p>
            <a:pPr marL="742950" indent="-742950">
              <a:buAutoNum type="arabicPeriod"/>
            </a:pPr>
            <a:r>
              <a:rPr lang="en-US" sz="3800" b="1" u="sng" dirty="0"/>
              <a:t>The rule of context</a:t>
            </a:r>
          </a:p>
          <a:p>
            <a:pPr marL="742950" indent="-742950">
              <a:buAutoNum type="arabicPeriod"/>
            </a:pPr>
            <a:r>
              <a:rPr lang="en-US" sz="3800" b="1" dirty="0"/>
              <a:t>The rule of Historic Background</a:t>
            </a:r>
          </a:p>
          <a:p>
            <a:pPr marL="742950" indent="-742950">
              <a:buAutoNum type="arabicPeriod"/>
            </a:pPr>
            <a:r>
              <a:rPr lang="en-US" sz="3800" b="1" dirty="0"/>
              <a:t>The rule of Logic</a:t>
            </a:r>
          </a:p>
          <a:p>
            <a:pPr marL="742950" indent="-742950">
              <a:buAutoNum type="arabicPeriod"/>
            </a:pPr>
            <a:r>
              <a:rPr lang="en-US" sz="3800" b="1" dirty="0"/>
              <a:t>The rule of Precedent</a:t>
            </a:r>
          </a:p>
          <a:p>
            <a:pPr marL="742950" indent="-742950">
              <a:buAutoNum type="arabicPeriod"/>
            </a:pPr>
            <a:r>
              <a:rPr lang="en-US" sz="3800" b="1" dirty="0"/>
              <a:t>The rule of Unity</a:t>
            </a:r>
          </a:p>
          <a:p>
            <a:pPr marL="742950" indent="-742950">
              <a:buAutoNum type="arabicPeriod"/>
            </a:pPr>
            <a:r>
              <a:rPr lang="en-US" sz="3800" b="1" dirty="0"/>
              <a:t>The rule of Interference  </a:t>
            </a:r>
            <a:r>
              <a:rPr lang="en-US" sz="3800" dirty="0">
                <a:hlinkClick r:id="rId2" tooltip="Matt. 22:23-33">
                  <a:extLst>
                    <a:ext uri="{A12FA001-AC4F-418D-AE19-62706E023703}">
                      <ahyp:hlinkClr xmlns:ahyp="http://schemas.microsoft.com/office/drawing/2018/hyperlinkcolor" val="tx"/>
                    </a:ext>
                  </a:extLst>
                </a:hlinkClick>
              </a:rPr>
              <a:t>Matt. 22:23-33</a:t>
            </a:r>
            <a:r>
              <a:rPr lang="en-US" sz="3800" dirty="0"/>
              <a:t>.</a:t>
            </a:r>
            <a:endParaRPr lang="en-US" sz="3800" b="1" dirty="0"/>
          </a:p>
          <a:p>
            <a:pPr marL="0" indent="0">
              <a:buNone/>
            </a:pPr>
            <a:endParaRPr lang="en-US" sz="3600" b="1" dirty="0"/>
          </a:p>
          <a:p>
            <a:pPr marL="0" indent="0">
              <a:buNone/>
            </a:pPr>
            <a:r>
              <a:rPr lang="en-US" sz="3600" b="1" dirty="0"/>
              <a:t>The rule of context in Bible interpretation:</a:t>
            </a:r>
          </a:p>
          <a:p>
            <a:pPr marL="0" indent="0">
              <a:buNone/>
            </a:pPr>
            <a:r>
              <a:rPr lang="en-US" sz="4500" b="1" dirty="0"/>
              <a:t>Revelation 18</a:t>
            </a:r>
          </a:p>
          <a:p>
            <a:pPr marL="0" indent="0">
              <a:buNone/>
            </a:pPr>
            <a:r>
              <a:rPr lang="en-US" sz="4500" b="1" dirty="0"/>
              <a:t>2 </a:t>
            </a:r>
            <a:r>
              <a:rPr lang="en-US" sz="4800" dirty="0"/>
              <a:t>“</a:t>
            </a:r>
            <a:r>
              <a:rPr lang="en-US" sz="4500" dirty="0"/>
              <a:t>And he cried mightily with a loud voice, saying, “Babylon the great is fallen, is fallen, and has become a dwelling place of demons, a prison for every</a:t>
            </a:r>
            <a:r>
              <a:rPr lang="en-US" sz="4500" b="1" dirty="0"/>
              <a:t> foul spirit (</a:t>
            </a:r>
            <a:r>
              <a:rPr lang="en-US" sz="4500" b="1" dirty="0" err="1"/>
              <a:t>pneumatos</a:t>
            </a:r>
            <a:r>
              <a:rPr lang="en-US" sz="4500" b="1" dirty="0"/>
              <a:t>)</a:t>
            </a:r>
            <a:r>
              <a:rPr lang="en-US" sz="4500" dirty="0"/>
              <a:t>, and a cage for every unclean and hated bird!”</a:t>
            </a:r>
          </a:p>
          <a:p>
            <a:pPr marL="0" indent="0">
              <a:buNone/>
            </a:pPr>
            <a:endParaRPr lang="en-US" dirty="0"/>
          </a:p>
        </p:txBody>
      </p:sp>
    </p:spTree>
    <p:extLst>
      <p:ext uri="{BB962C8B-B14F-4D97-AF65-F5344CB8AC3E}">
        <p14:creationId xmlns:p14="http://schemas.microsoft.com/office/powerpoint/2010/main" val="42678515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3520E65-F93A-477F-9693-CAB5965CD7A6}"/>
              </a:ext>
            </a:extLst>
          </p:cNvPr>
          <p:cNvSpPr>
            <a:spLocks noGrp="1"/>
          </p:cNvSpPr>
          <p:nvPr>
            <p:ph idx="1"/>
          </p:nvPr>
        </p:nvSpPr>
        <p:spPr>
          <a:xfrm>
            <a:off x="344773" y="434714"/>
            <a:ext cx="11407515" cy="6011055"/>
          </a:xfrm>
        </p:spPr>
        <p:txBody>
          <a:bodyPr>
            <a:normAutofit fontScale="92500" lnSpcReduction="10000"/>
          </a:bodyPr>
          <a:lstStyle/>
          <a:p>
            <a:pPr marL="0" indent="0">
              <a:buNone/>
            </a:pPr>
            <a:r>
              <a:rPr lang="en-US" b="1" dirty="0"/>
              <a:t>Genesis 2</a:t>
            </a:r>
          </a:p>
          <a:p>
            <a:pPr marL="0" indent="0">
              <a:buNone/>
            </a:pPr>
            <a:r>
              <a:rPr lang="en-US" b="1" dirty="0"/>
              <a:t>7</a:t>
            </a:r>
            <a:r>
              <a:rPr lang="en-US" dirty="0"/>
              <a:t> “And the </a:t>
            </a:r>
            <a:r>
              <a:rPr lang="en-US" cap="small" dirty="0"/>
              <a:t>Lord</a:t>
            </a:r>
            <a:r>
              <a:rPr lang="en-US" dirty="0"/>
              <a:t> God formed man </a:t>
            </a:r>
            <a:r>
              <a:rPr lang="en-US" i="1" dirty="0"/>
              <a:t>of</a:t>
            </a:r>
            <a:r>
              <a:rPr lang="en-US" dirty="0"/>
              <a:t> the dust of the ground, and </a:t>
            </a:r>
            <a:r>
              <a:rPr lang="en-US" b="1" dirty="0"/>
              <a:t>breathed into his nostrils the breath of life</a:t>
            </a:r>
            <a:r>
              <a:rPr lang="en-US" dirty="0"/>
              <a:t>; and</a:t>
            </a:r>
            <a:r>
              <a:rPr lang="en-US" b="1" dirty="0"/>
              <a:t> man became a living being.”</a:t>
            </a:r>
          </a:p>
          <a:p>
            <a:pPr marL="0" indent="0">
              <a:buNone/>
            </a:pPr>
            <a:endParaRPr lang="en-US" dirty="0"/>
          </a:p>
          <a:p>
            <a:pPr marL="0" indent="0">
              <a:buNone/>
            </a:pPr>
            <a:r>
              <a:rPr lang="en-US" b="1" dirty="0"/>
              <a:t>Numbers 27</a:t>
            </a:r>
            <a:r>
              <a:rPr lang="en-US" dirty="0"/>
              <a:t> </a:t>
            </a:r>
          </a:p>
          <a:p>
            <a:pPr marL="0" indent="0">
              <a:buNone/>
            </a:pPr>
            <a:r>
              <a:rPr lang="en-US" b="1" dirty="0"/>
              <a:t>18</a:t>
            </a:r>
            <a:r>
              <a:rPr lang="en-US" dirty="0"/>
              <a:t> “And the </a:t>
            </a:r>
            <a:r>
              <a:rPr lang="en-US" cap="small" dirty="0"/>
              <a:t>Lord</a:t>
            </a:r>
            <a:r>
              <a:rPr lang="en-US" dirty="0"/>
              <a:t> said to Moses: “Take Joshua the son of Nun with you, </a:t>
            </a:r>
            <a:r>
              <a:rPr lang="en-US" b="1" dirty="0"/>
              <a:t>a man in whom </a:t>
            </a:r>
            <a:r>
              <a:rPr lang="en-US" b="1" i="1" dirty="0"/>
              <a:t>is</a:t>
            </a:r>
            <a:r>
              <a:rPr lang="en-US" b="1" dirty="0"/>
              <a:t> the Spirit,</a:t>
            </a:r>
            <a:r>
              <a:rPr lang="en-US" dirty="0"/>
              <a:t> and lay your hand on him;”</a:t>
            </a:r>
          </a:p>
          <a:p>
            <a:pPr marL="0" indent="0">
              <a:buNone/>
            </a:pPr>
            <a:r>
              <a:rPr lang="en-US" b="1" dirty="0"/>
              <a:t>19</a:t>
            </a:r>
            <a:r>
              <a:rPr lang="en-US" dirty="0"/>
              <a:t> “set him before Eleazar the priest and before all the congregation, and inaugurate him in their sight.”</a:t>
            </a:r>
          </a:p>
          <a:p>
            <a:pPr marL="0" indent="0">
              <a:buNone/>
            </a:pPr>
            <a:endParaRPr lang="en-US" dirty="0"/>
          </a:p>
          <a:p>
            <a:pPr marL="0" indent="0">
              <a:buNone/>
            </a:pPr>
            <a:r>
              <a:rPr lang="en-US" b="1" dirty="0"/>
              <a:t>Acts 6</a:t>
            </a:r>
          </a:p>
          <a:p>
            <a:pPr marL="0" indent="0">
              <a:buNone/>
            </a:pPr>
            <a:r>
              <a:rPr lang="en-US" b="1" dirty="0"/>
              <a:t>3</a:t>
            </a:r>
            <a:r>
              <a:rPr lang="en-US" dirty="0"/>
              <a:t> “Therefore, brethren, seek out from among you seven men of </a:t>
            </a:r>
            <a:r>
              <a:rPr lang="en-US" i="1" dirty="0"/>
              <a:t>good </a:t>
            </a:r>
            <a:r>
              <a:rPr lang="en-US" dirty="0"/>
              <a:t>reputation, </a:t>
            </a:r>
            <a:r>
              <a:rPr lang="en-US" b="1" dirty="0"/>
              <a:t>full of the Holy Spirit </a:t>
            </a:r>
            <a:r>
              <a:rPr lang="en-US" dirty="0"/>
              <a:t>and wisdom, whom we may appoint over this business;” </a:t>
            </a:r>
            <a:r>
              <a:rPr lang="en-US" b="1" dirty="0"/>
              <a:t>4</a:t>
            </a:r>
            <a:r>
              <a:rPr lang="en-US" dirty="0"/>
              <a:t> “but we will give ourselves continually to prayer and to the ministry of the word.”</a:t>
            </a:r>
          </a:p>
        </p:txBody>
      </p:sp>
    </p:spTree>
    <p:extLst>
      <p:ext uri="{BB962C8B-B14F-4D97-AF65-F5344CB8AC3E}">
        <p14:creationId xmlns:p14="http://schemas.microsoft.com/office/powerpoint/2010/main" val="2488892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DC5FFD8-E579-4227-9072-1846570222BB}"/>
              </a:ext>
            </a:extLst>
          </p:cNvPr>
          <p:cNvSpPr>
            <a:spLocks noGrp="1"/>
          </p:cNvSpPr>
          <p:nvPr>
            <p:ph idx="1"/>
          </p:nvPr>
        </p:nvSpPr>
        <p:spPr>
          <a:xfrm>
            <a:off x="269823" y="419724"/>
            <a:ext cx="11572407" cy="6145967"/>
          </a:xfrm>
        </p:spPr>
        <p:txBody>
          <a:bodyPr/>
          <a:lstStyle/>
          <a:p>
            <a:pPr marL="0" indent="0">
              <a:buNone/>
            </a:pPr>
            <a:r>
              <a:rPr lang="en-US" sz="3600" b="1" dirty="0"/>
              <a:t>Acts 6</a:t>
            </a:r>
          </a:p>
          <a:p>
            <a:pPr marL="0" indent="0">
              <a:buNone/>
            </a:pPr>
            <a:r>
              <a:rPr lang="en-US" sz="3600" b="1" dirty="0"/>
              <a:t>5 </a:t>
            </a:r>
            <a:r>
              <a:rPr lang="en-US" sz="3600" dirty="0"/>
              <a:t>“And the saying pleased the whole multitude. And they chose Stephen, a man </a:t>
            </a:r>
            <a:r>
              <a:rPr lang="en-US" sz="3600" b="1" dirty="0"/>
              <a:t>full of faith and the Holy Spirit</a:t>
            </a:r>
            <a:r>
              <a:rPr lang="en-US" sz="3600" dirty="0"/>
              <a:t>, and Philip, </a:t>
            </a:r>
            <a:r>
              <a:rPr lang="en-US" sz="3600" dirty="0" err="1"/>
              <a:t>Prochorus</a:t>
            </a:r>
            <a:r>
              <a:rPr lang="en-US" sz="3600" dirty="0"/>
              <a:t>, Nicanor, Timon, </a:t>
            </a:r>
            <a:r>
              <a:rPr lang="en-US" sz="3600" dirty="0" err="1"/>
              <a:t>Parmenas</a:t>
            </a:r>
            <a:r>
              <a:rPr lang="en-US" sz="3600" dirty="0"/>
              <a:t>, and Nicolas, a proselyte from Antioch,”</a:t>
            </a:r>
          </a:p>
          <a:p>
            <a:pPr marL="0" indent="0">
              <a:buNone/>
            </a:pPr>
            <a:r>
              <a:rPr lang="en-US" sz="3600" b="1" dirty="0"/>
              <a:t>6 </a:t>
            </a:r>
            <a:r>
              <a:rPr lang="en-US" sz="3600" dirty="0"/>
              <a:t>“whom they set before the apostles; and when they had prayed, they laid hands on them.”</a:t>
            </a:r>
          </a:p>
          <a:p>
            <a:pPr marL="0" indent="0">
              <a:buNone/>
            </a:pPr>
            <a:r>
              <a:rPr lang="en-US" sz="3600" b="1" dirty="0"/>
              <a:t>7 </a:t>
            </a:r>
            <a:r>
              <a:rPr lang="en-US" sz="3600" dirty="0"/>
              <a:t>“Then the word of God spread, and the number of the disciples multiplied greatly in Jerusalem, </a:t>
            </a:r>
            <a:r>
              <a:rPr lang="en-US" sz="3600" b="1" dirty="0"/>
              <a:t>and a great many of the priests were obedient to the faith.”</a:t>
            </a:r>
          </a:p>
        </p:txBody>
      </p:sp>
    </p:spTree>
    <p:extLst>
      <p:ext uri="{BB962C8B-B14F-4D97-AF65-F5344CB8AC3E}">
        <p14:creationId xmlns:p14="http://schemas.microsoft.com/office/powerpoint/2010/main" val="2266397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02C0CD8-6FDF-4E02-B8F7-DDF71F69A2FE}"/>
              </a:ext>
            </a:extLst>
          </p:cNvPr>
          <p:cNvSpPr>
            <a:spLocks noGrp="1"/>
          </p:cNvSpPr>
          <p:nvPr>
            <p:ph idx="1"/>
          </p:nvPr>
        </p:nvSpPr>
        <p:spPr>
          <a:xfrm>
            <a:off x="284813" y="259976"/>
            <a:ext cx="11512446" cy="6409765"/>
          </a:xfrm>
        </p:spPr>
        <p:txBody>
          <a:bodyPr>
            <a:normAutofit lnSpcReduction="10000"/>
          </a:bodyPr>
          <a:lstStyle/>
          <a:p>
            <a:pPr marL="0" indent="0">
              <a:buNone/>
            </a:pPr>
            <a:r>
              <a:rPr lang="en-US" sz="3600" b="1" u="sng" dirty="0"/>
              <a:t>The Holy Spirit Is A Person!</a:t>
            </a:r>
            <a:endParaRPr lang="en-US" sz="3200" b="1" u="sng" dirty="0"/>
          </a:p>
          <a:p>
            <a:pPr marL="0" indent="0">
              <a:buNone/>
            </a:pPr>
            <a:r>
              <a:rPr lang="en-US" sz="3200" b="1" dirty="0"/>
              <a:t>1. The Holy Spirit Speaks   </a:t>
            </a:r>
          </a:p>
          <a:p>
            <a:pPr marL="0" indent="0">
              <a:buNone/>
            </a:pPr>
            <a:r>
              <a:rPr lang="en-US" sz="3200" b="1" dirty="0"/>
              <a:t>Acts 8</a:t>
            </a:r>
          </a:p>
          <a:p>
            <a:pPr marL="0" indent="0">
              <a:buNone/>
            </a:pPr>
            <a:r>
              <a:rPr lang="en-US" sz="3200" b="1" dirty="0"/>
              <a:t>29</a:t>
            </a:r>
            <a:r>
              <a:rPr lang="en-US" sz="3200" dirty="0"/>
              <a:t> “Then the Spirit said to Philip, “Go near and overtake this chariot.”</a:t>
            </a:r>
          </a:p>
          <a:p>
            <a:pPr marL="0" indent="0">
              <a:buNone/>
            </a:pPr>
            <a:r>
              <a:rPr lang="en-US" sz="3200" b="1" dirty="0"/>
              <a:t>Acts 11</a:t>
            </a:r>
          </a:p>
          <a:p>
            <a:pPr marL="0" indent="0">
              <a:buNone/>
            </a:pPr>
            <a:r>
              <a:rPr lang="en-US" sz="3200" b="1" dirty="0"/>
              <a:t>12 </a:t>
            </a:r>
            <a:r>
              <a:rPr lang="en-US" sz="3200" dirty="0"/>
              <a:t>“Then the Spirit told me to go with them, doubting nothing. Moreover these six brethren accompanied me, and we entered the man’s house.”</a:t>
            </a:r>
          </a:p>
          <a:p>
            <a:pPr marL="0" indent="0">
              <a:buNone/>
            </a:pPr>
            <a:r>
              <a:rPr lang="en-US" sz="3200" b="1" dirty="0"/>
              <a:t>Acts 13</a:t>
            </a:r>
          </a:p>
          <a:p>
            <a:pPr marL="0" indent="0">
              <a:buNone/>
            </a:pPr>
            <a:r>
              <a:rPr lang="en-US" sz="3200" b="1" dirty="0"/>
              <a:t>2 </a:t>
            </a:r>
            <a:r>
              <a:rPr lang="en-US" sz="3200" dirty="0"/>
              <a:t>“As they ministered to the Lord and fasted, the Holy Spirit said, “Now separate to Me Barnabas and Saul for the work to which I have called them.”</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2256020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D138A3B-FA57-4B6A-8D6A-5A5C4AF9D9DC}"/>
              </a:ext>
            </a:extLst>
          </p:cNvPr>
          <p:cNvSpPr>
            <a:spLocks noGrp="1"/>
          </p:cNvSpPr>
          <p:nvPr>
            <p:ph idx="1"/>
          </p:nvPr>
        </p:nvSpPr>
        <p:spPr>
          <a:xfrm>
            <a:off x="374753" y="419724"/>
            <a:ext cx="11242623" cy="6130977"/>
          </a:xfrm>
        </p:spPr>
        <p:txBody>
          <a:bodyPr>
            <a:normAutofit lnSpcReduction="10000"/>
          </a:bodyPr>
          <a:lstStyle/>
          <a:p>
            <a:pPr marL="0" indent="0">
              <a:buNone/>
            </a:pPr>
            <a:r>
              <a:rPr lang="en-US" sz="3300" b="1" dirty="0"/>
              <a:t>2. The Holy Spirit Takes Action </a:t>
            </a:r>
          </a:p>
          <a:p>
            <a:pPr marL="0" indent="0">
              <a:buNone/>
            </a:pPr>
            <a:r>
              <a:rPr lang="en-US" sz="3300" b="1" dirty="0"/>
              <a:t>Acts 20</a:t>
            </a:r>
          </a:p>
          <a:p>
            <a:pPr marL="0" indent="0">
              <a:buNone/>
            </a:pPr>
            <a:r>
              <a:rPr lang="en-US" sz="3300" b="1" dirty="0"/>
              <a:t>28</a:t>
            </a:r>
            <a:r>
              <a:rPr lang="en-US" sz="3300" dirty="0"/>
              <a:t> </a:t>
            </a:r>
            <a:r>
              <a:rPr lang="en-US" sz="3600" dirty="0"/>
              <a:t>“</a:t>
            </a:r>
            <a:r>
              <a:rPr lang="en-US" sz="3300" dirty="0"/>
              <a:t>Therefore take heed to yourselves and to all the flock, among which the Holy Spirit has made you overseers, to shepherd the church of God which He purchased with His own blood.”</a:t>
            </a:r>
          </a:p>
          <a:p>
            <a:pPr marL="0" indent="0">
              <a:buNone/>
            </a:pPr>
            <a:r>
              <a:rPr lang="en-US" sz="3300" b="1" dirty="0"/>
              <a:t>Job 26</a:t>
            </a:r>
            <a:endParaRPr lang="en-US" sz="3300" dirty="0"/>
          </a:p>
          <a:p>
            <a:pPr marL="0" indent="0">
              <a:buNone/>
            </a:pPr>
            <a:r>
              <a:rPr lang="en-US" sz="3300" b="1" dirty="0"/>
              <a:t>13</a:t>
            </a:r>
            <a:r>
              <a:rPr lang="en-US" sz="3300" dirty="0"/>
              <a:t> </a:t>
            </a:r>
            <a:r>
              <a:rPr lang="en-US" sz="3600" dirty="0"/>
              <a:t>“</a:t>
            </a:r>
            <a:r>
              <a:rPr lang="en-US" sz="3300" dirty="0"/>
              <a:t>By His Spirit He adorned the heavens; His hand pierced the fleeing serpent.”</a:t>
            </a:r>
          </a:p>
          <a:p>
            <a:pPr marL="0" indent="0">
              <a:buNone/>
            </a:pPr>
            <a:r>
              <a:rPr lang="en-US" sz="3300" b="1" dirty="0"/>
              <a:t>14</a:t>
            </a:r>
            <a:r>
              <a:rPr lang="en-US" sz="3300" dirty="0"/>
              <a:t> </a:t>
            </a:r>
            <a:r>
              <a:rPr lang="en-US" sz="3600" dirty="0"/>
              <a:t>“</a:t>
            </a:r>
            <a:r>
              <a:rPr lang="en-US" sz="3300" dirty="0"/>
              <a:t>Indeed these </a:t>
            </a:r>
            <a:r>
              <a:rPr lang="en-US" sz="3300" i="1" dirty="0"/>
              <a:t>are</a:t>
            </a:r>
            <a:r>
              <a:rPr lang="en-US" sz="3300" dirty="0"/>
              <a:t> the mere edges of His ways, And how small a whisper we hear of Him! But the thunder of His power who can understand?”</a:t>
            </a:r>
          </a:p>
          <a:p>
            <a:pPr marL="0" indent="0">
              <a:buNone/>
            </a:pPr>
            <a:endParaRPr lang="en-US" dirty="0"/>
          </a:p>
        </p:txBody>
      </p:sp>
    </p:spTree>
    <p:extLst>
      <p:ext uri="{BB962C8B-B14F-4D97-AF65-F5344CB8AC3E}">
        <p14:creationId xmlns:p14="http://schemas.microsoft.com/office/powerpoint/2010/main" val="22095540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504E66D-DE4E-4E92-8EAE-C04418DFD3F4}"/>
              </a:ext>
            </a:extLst>
          </p:cNvPr>
          <p:cNvSpPr>
            <a:spLocks noGrp="1"/>
          </p:cNvSpPr>
          <p:nvPr>
            <p:ph idx="1"/>
          </p:nvPr>
        </p:nvSpPr>
        <p:spPr>
          <a:xfrm>
            <a:off x="299803" y="374754"/>
            <a:ext cx="11317574" cy="5996066"/>
          </a:xfrm>
        </p:spPr>
        <p:txBody>
          <a:bodyPr/>
          <a:lstStyle/>
          <a:p>
            <a:pPr marL="0" indent="0">
              <a:buNone/>
            </a:pPr>
            <a:r>
              <a:rPr lang="en-US" sz="3600" b="1" dirty="0"/>
              <a:t>3. The Holy Spirit Can Fellowship</a:t>
            </a:r>
          </a:p>
          <a:p>
            <a:pPr marL="0" indent="0">
              <a:buNone/>
            </a:pPr>
            <a:r>
              <a:rPr lang="en-US" sz="3600" b="1" dirty="0"/>
              <a:t>Philippians 2</a:t>
            </a:r>
            <a:endParaRPr lang="en-US" sz="3600" dirty="0"/>
          </a:p>
          <a:p>
            <a:pPr marL="0" indent="0">
              <a:buNone/>
            </a:pPr>
            <a:r>
              <a:rPr lang="en-US" sz="3600" b="1" dirty="0"/>
              <a:t>1 </a:t>
            </a:r>
            <a:r>
              <a:rPr lang="en-US" sz="3600" dirty="0"/>
              <a:t>“Therefore if </a:t>
            </a:r>
            <a:r>
              <a:rPr lang="en-US" sz="3600" i="1" dirty="0"/>
              <a:t>there is</a:t>
            </a:r>
            <a:r>
              <a:rPr lang="en-US" sz="3600" dirty="0"/>
              <a:t> any consolation in Christ, if any comfort of love, if any fellowship of the Spirit, if any affection and mercy,”</a:t>
            </a:r>
          </a:p>
          <a:p>
            <a:pPr marL="0" indent="0">
              <a:buNone/>
            </a:pPr>
            <a:r>
              <a:rPr lang="en-US" sz="3600" b="1" dirty="0"/>
              <a:t>2 Corinthians 13</a:t>
            </a:r>
          </a:p>
          <a:p>
            <a:pPr marL="0" indent="0">
              <a:buNone/>
            </a:pPr>
            <a:r>
              <a:rPr lang="en-US" sz="3600" b="1" dirty="0"/>
              <a:t>14 </a:t>
            </a:r>
            <a:r>
              <a:rPr lang="en-US" sz="3600" dirty="0"/>
              <a:t>“The grace of the Lord Jesus Christ, and the love of God, and the communion of the Holy Spirit </a:t>
            </a:r>
            <a:r>
              <a:rPr lang="en-US" sz="3600" i="1" dirty="0"/>
              <a:t>be</a:t>
            </a:r>
            <a:r>
              <a:rPr lang="en-US" sz="3600" dirty="0"/>
              <a:t> with you all. Amen.”</a:t>
            </a:r>
          </a:p>
          <a:p>
            <a:endParaRPr lang="en-US" dirty="0"/>
          </a:p>
        </p:txBody>
      </p:sp>
    </p:spTree>
    <p:extLst>
      <p:ext uri="{BB962C8B-B14F-4D97-AF65-F5344CB8AC3E}">
        <p14:creationId xmlns:p14="http://schemas.microsoft.com/office/powerpoint/2010/main" val="127833273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366</TotalTime>
  <Words>161</Words>
  <Application>Microsoft Office PowerPoint</Application>
  <PresentationFormat>Widescreen</PresentationFormat>
  <Paragraphs>86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Wisner</dc:creator>
  <cp:lastModifiedBy>Aaron Gonzalez</cp:lastModifiedBy>
  <cp:revision>32</cp:revision>
  <dcterms:created xsi:type="dcterms:W3CDTF">2019-04-02T22:58:56Z</dcterms:created>
  <dcterms:modified xsi:type="dcterms:W3CDTF">2019-09-06T18:25:08Z</dcterms:modified>
</cp:coreProperties>
</file>