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8" r:id="rId3"/>
    <p:sldId id="257" r:id="rId4"/>
    <p:sldId id="258" r:id="rId5"/>
    <p:sldId id="259" r:id="rId6"/>
    <p:sldId id="269" r:id="rId7"/>
    <p:sldId id="260" r:id="rId8"/>
    <p:sldId id="263" r:id="rId9"/>
    <p:sldId id="261" r:id="rId10"/>
    <p:sldId id="262" r:id="rId11"/>
    <p:sldId id="264" r:id="rId12"/>
    <p:sldId id="270" r:id="rId13"/>
    <p:sldId id="265" r:id="rId14"/>
    <p:sldId id="268" r:id="rId15"/>
    <p:sldId id="271" r:id="rId16"/>
    <p:sldId id="272" r:id="rId17"/>
    <p:sldId id="273" r:id="rId18"/>
    <p:sldId id="267" r:id="rId19"/>
    <p:sldId id="274" r:id="rId20"/>
    <p:sldId id="266" r:id="rId21"/>
    <p:sldId id="275" r:id="rId22"/>
    <p:sldId id="276" r:id="rId23"/>
    <p:sldId id="281" r:id="rId24"/>
    <p:sldId id="294" r:id="rId25"/>
    <p:sldId id="283" r:id="rId26"/>
    <p:sldId id="282" r:id="rId27"/>
    <p:sldId id="284" r:id="rId28"/>
    <p:sldId id="285" r:id="rId29"/>
    <p:sldId id="287" r:id="rId30"/>
    <p:sldId id="288" r:id="rId31"/>
    <p:sldId id="289" r:id="rId32"/>
    <p:sldId id="295" r:id="rId33"/>
    <p:sldId id="290" r:id="rId34"/>
    <p:sldId id="296" r:id="rId35"/>
    <p:sldId id="291" r:id="rId36"/>
    <p:sldId id="292" r:id="rId37"/>
    <p:sldId id="286" r:id="rId38"/>
    <p:sldId id="297" r:id="rId39"/>
    <p:sldId id="293" r:id="rId40"/>
    <p:sldId id="277" r:id="rId41"/>
    <p:sldId id="278"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0" autoAdjust="0"/>
    <p:restoredTop sz="94660"/>
  </p:normalViewPr>
  <p:slideViewPr>
    <p:cSldViewPr snapToGrid="0">
      <p:cViewPr varScale="1">
        <p:scale>
          <a:sx n="64" d="100"/>
          <a:sy n="64" d="100"/>
        </p:scale>
        <p:origin x="48" y="36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C101E-C2A7-4298-ADF6-B5AF49E77E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55D569F-0480-4C70-9152-C2C5EAD3EC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F4764B-DD8A-4170-A691-2F304811BA8B}"/>
              </a:ext>
            </a:extLst>
          </p:cNvPr>
          <p:cNvSpPr>
            <a:spLocks noGrp="1"/>
          </p:cNvSpPr>
          <p:nvPr>
            <p:ph type="dt" sz="half" idx="10"/>
          </p:nvPr>
        </p:nvSpPr>
        <p:spPr/>
        <p:txBody>
          <a:bodyPr/>
          <a:lstStyle/>
          <a:p>
            <a:fld id="{6362142B-6EDB-45A2-908F-16212A1AC8A2}" type="datetimeFigureOut">
              <a:rPr lang="en-US" smtClean="0"/>
              <a:t>8/15/2019</a:t>
            </a:fld>
            <a:endParaRPr lang="en-US"/>
          </a:p>
        </p:txBody>
      </p:sp>
      <p:sp>
        <p:nvSpPr>
          <p:cNvPr id="5" name="Footer Placeholder 4">
            <a:extLst>
              <a:ext uri="{FF2B5EF4-FFF2-40B4-BE49-F238E27FC236}">
                <a16:creationId xmlns:a16="http://schemas.microsoft.com/office/drawing/2014/main" id="{1B9E8AF1-E5BF-4FED-AB69-CF47BF2046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4537F1-E7BE-46E5-9F7E-76C0DE303D0E}"/>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123495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C3FB6-8AB4-438A-9C81-4F7CBDBFDF5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882247-D871-4B61-B2DD-34144DAD199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A7EBFF-4609-4E33-895A-5B224EC9A153}"/>
              </a:ext>
            </a:extLst>
          </p:cNvPr>
          <p:cNvSpPr>
            <a:spLocks noGrp="1"/>
          </p:cNvSpPr>
          <p:nvPr>
            <p:ph type="dt" sz="half" idx="10"/>
          </p:nvPr>
        </p:nvSpPr>
        <p:spPr/>
        <p:txBody>
          <a:bodyPr/>
          <a:lstStyle/>
          <a:p>
            <a:fld id="{6362142B-6EDB-45A2-908F-16212A1AC8A2}" type="datetimeFigureOut">
              <a:rPr lang="en-US" smtClean="0"/>
              <a:t>8/15/2019</a:t>
            </a:fld>
            <a:endParaRPr lang="en-US"/>
          </a:p>
        </p:txBody>
      </p:sp>
      <p:sp>
        <p:nvSpPr>
          <p:cNvPr id="5" name="Footer Placeholder 4">
            <a:extLst>
              <a:ext uri="{FF2B5EF4-FFF2-40B4-BE49-F238E27FC236}">
                <a16:creationId xmlns:a16="http://schemas.microsoft.com/office/drawing/2014/main" id="{FA9AA704-01FD-4866-B258-9F74E2EA6F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E3E483-520F-4592-A4F6-53AC29069C91}"/>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229622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75271D-E63F-4636-8B6C-22453C17167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0A29629-DE04-4D1A-B764-F801A74F122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8C71E4-8220-40D5-BCED-EBC78F35CE70}"/>
              </a:ext>
            </a:extLst>
          </p:cNvPr>
          <p:cNvSpPr>
            <a:spLocks noGrp="1"/>
          </p:cNvSpPr>
          <p:nvPr>
            <p:ph type="dt" sz="half" idx="10"/>
          </p:nvPr>
        </p:nvSpPr>
        <p:spPr/>
        <p:txBody>
          <a:bodyPr/>
          <a:lstStyle/>
          <a:p>
            <a:fld id="{6362142B-6EDB-45A2-908F-16212A1AC8A2}" type="datetimeFigureOut">
              <a:rPr lang="en-US" smtClean="0"/>
              <a:t>8/15/2019</a:t>
            </a:fld>
            <a:endParaRPr lang="en-US"/>
          </a:p>
        </p:txBody>
      </p:sp>
      <p:sp>
        <p:nvSpPr>
          <p:cNvPr id="5" name="Footer Placeholder 4">
            <a:extLst>
              <a:ext uri="{FF2B5EF4-FFF2-40B4-BE49-F238E27FC236}">
                <a16:creationId xmlns:a16="http://schemas.microsoft.com/office/drawing/2014/main" id="{4807C81B-E695-4161-8F85-F8E1551122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F8617D-4F56-446B-8DB9-295AA6661201}"/>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842359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8C4E3-ABEB-49CF-AE2D-33CB2E1562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CE5E8C-C72A-422E-B1A4-1E33D47A179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5831A0-88A7-4267-81F1-51DF0D5D4547}"/>
              </a:ext>
            </a:extLst>
          </p:cNvPr>
          <p:cNvSpPr>
            <a:spLocks noGrp="1"/>
          </p:cNvSpPr>
          <p:nvPr>
            <p:ph type="dt" sz="half" idx="10"/>
          </p:nvPr>
        </p:nvSpPr>
        <p:spPr/>
        <p:txBody>
          <a:bodyPr/>
          <a:lstStyle/>
          <a:p>
            <a:fld id="{6362142B-6EDB-45A2-908F-16212A1AC8A2}" type="datetimeFigureOut">
              <a:rPr lang="en-US" smtClean="0"/>
              <a:t>8/15/2019</a:t>
            </a:fld>
            <a:endParaRPr lang="en-US"/>
          </a:p>
        </p:txBody>
      </p:sp>
      <p:sp>
        <p:nvSpPr>
          <p:cNvPr id="5" name="Footer Placeholder 4">
            <a:extLst>
              <a:ext uri="{FF2B5EF4-FFF2-40B4-BE49-F238E27FC236}">
                <a16:creationId xmlns:a16="http://schemas.microsoft.com/office/drawing/2014/main" id="{1AE6F12B-3C33-4D46-9D82-0EFE0FF61E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63BD03-B9D2-4138-BD40-C99053FC350A}"/>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420343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C784C-1149-4941-AB1E-7B45370D25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A0E37A-CF0F-4938-9866-247F4D399A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0BC6105-679C-4CEA-A5B9-353CA96A07FA}"/>
              </a:ext>
            </a:extLst>
          </p:cNvPr>
          <p:cNvSpPr>
            <a:spLocks noGrp="1"/>
          </p:cNvSpPr>
          <p:nvPr>
            <p:ph type="dt" sz="half" idx="10"/>
          </p:nvPr>
        </p:nvSpPr>
        <p:spPr/>
        <p:txBody>
          <a:bodyPr/>
          <a:lstStyle/>
          <a:p>
            <a:fld id="{6362142B-6EDB-45A2-908F-16212A1AC8A2}" type="datetimeFigureOut">
              <a:rPr lang="en-US" smtClean="0"/>
              <a:t>8/15/2019</a:t>
            </a:fld>
            <a:endParaRPr lang="en-US"/>
          </a:p>
        </p:txBody>
      </p:sp>
      <p:sp>
        <p:nvSpPr>
          <p:cNvPr id="5" name="Footer Placeholder 4">
            <a:extLst>
              <a:ext uri="{FF2B5EF4-FFF2-40B4-BE49-F238E27FC236}">
                <a16:creationId xmlns:a16="http://schemas.microsoft.com/office/drawing/2014/main" id="{34F7D50B-4431-4F3F-8F55-CD5320A7E0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78C514-C9BC-46E5-95F3-2ED94392C941}"/>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328389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089C7-EA5C-43BB-864B-A049D5FF25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4FF85A-FF99-4959-8A84-0478E14B038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72251F-9E75-40ED-A37C-C7697F4E2A1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0A454C-B59F-4893-B7AC-A0BDCB535B7A}"/>
              </a:ext>
            </a:extLst>
          </p:cNvPr>
          <p:cNvSpPr>
            <a:spLocks noGrp="1"/>
          </p:cNvSpPr>
          <p:nvPr>
            <p:ph type="dt" sz="half" idx="10"/>
          </p:nvPr>
        </p:nvSpPr>
        <p:spPr/>
        <p:txBody>
          <a:bodyPr/>
          <a:lstStyle/>
          <a:p>
            <a:fld id="{6362142B-6EDB-45A2-908F-16212A1AC8A2}" type="datetimeFigureOut">
              <a:rPr lang="en-US" smtClean="0"/>
              <a:t>8/15/2019</a:t>
            </a:fld>
            <a:endParaRPr lang="en-US"/>
          </a:p>
        </p:txBody>
      </p:sp>
      <p:sp>
        <p:nvSpPr>
          <p:cNvPr id="6" name="Footer Placeholder 5">
            <a:extLst>
              <a:ext uri="{FF2B5EF4-FFF2-40B4-BE49-F238E27FC236}">
                <a16:creationId xmlns:a16="http://schemas.microsoft.com/office/drawing/2014/main" id="{CDDEB19F-75AC-4489-A630-E49F0EE183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BF89A0-5C74-4FF3-BEE2-EB293B482347}"/>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3310053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39768-D8C5-4B2A-A3A9-E6635B3C621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BD2F01A-8A4C-4570-A309-B15A05656D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BB035EB-3D6A-40D2-9BC3-9CB861A02DD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74357E-19E7-49A1-8286-E1A7CA3FAD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3D82C86-BC95-4E58-B88B-DAD631391C4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32B3C1A-D7EE-45CB-AF20-085D00C48966}"/>
              </a:ext>
            </a:extLst>
          </p:cNvPr>
          <p:cNvSpPr>
            <a:spLocks noGrp="1"/>
          </p:cNvSpPr>
          <p:nvPr>
            <p:ph type="dt" sz="half" idx="10"/>
          </p:nvPr>
        </p:nvSpPr>
        <p:spPr/>
        <p:txBody>
          <a:bodyPr/>
          <a:lstStyle/>
          <a:p>
            <a:fld id="{6362142B-6EDB-45A2-908F-16212A1AC8A2}" type="datetimeFigureOut">
              <a:rPr lang="en-US" smtClean="0"/>
              <a:t>8/15/2019</a:t>
            </a:fld>
            <a:endParaRPr lang="en-US"/>
          </a:p>
        </p:txBody>
      </p:sp>
      <p:sp>
        <p:nvSpPr>
          <p:cNvPr id="8" name="Footer Placeholder 7">
            <a:extLst>
              <a:ext uri="{FF2B5EF4-FFF2-40B4-BE49-F238E27FC236}">
                <a16:creationId xmlns:a16="http://schemas.microsoft.com/office/drawing/2014/main" id="{B6E8E6D3-44AE-4780-8542-36E4A52BF1E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A1EA03E-3B95-499B-B86C-3A6CD854FD79}"/>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564812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334C6-5E86-427B-8112-FC5DF94D249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44EA594-81BB-43FC-B95D-30C65FDD9082}"/>
              </a:ext>
            </a:extLst>
          </p:cNvPr>
          <p:cNvSpPr>
            <a:spLocks noGrp="1"/>
          </p:cNvSpPr>
          <p:nvPr>
            <p:ph type="dt" sz="half" idx="10"/>
          </p:nvPr>
        </p:nvSpPr>
        <p:spPr/>
        <p:txBody>
          <a:bodyPr/>
          <a:lstStyle/>
          <a:p>
            <a:fld id="{6362142B-6EDB-45A2-908F-16212A1AC8A2}" type="datetimeFigureOut">
              <a:rPr lang="en-US" smtClean="0"/>
              <a:t>8/15/2019</a:t>
            </a:fld>
            <a:endParaRPr lang="en-US"/>
          </a:p>
        </p:txBody>
      </p:sp>
      <p:sp>
        <p:nvSpPr>
          <p:cNvPr id="4" name="Footer Placeholder 3">
            <a:extLst>
              <a:ext uri="{FF2B5EF4-FFF2-40B4-BE49-F238E27FC236}">
                <a16:creationId xmlns:a16="http://schemas.microsoft.com/office/drawing/2014/main" id="{700F1CB9-F52E-4B39-867B-27DB1C98A1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F4D1174-1453-4BFA-AC8E-88851284E806}"/>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273075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90EA9F-5D19-4A96-AED9-DBA253D2F6E2}"/>
              </a:ext>
            </a:extLst>
          </p:cNvPr>
          <p:cNvSpPr>
            <a:spLocks noGrp="1"/>
          </p:cNvSpPr>
          <p:nvPr>
            <p:ph type="dt" sz="half" idx="10"/>
          </p:nvPr>
        </p:nvSpPr>
        <p:spPr/>
        <p:txBody>
          <a:bodyPr/>
          <a:lstStyle/>
          <a:p>
            <a:fld id="{6362142B-6EDB-45A2-908F-16212A1AC8A2}" type="datetimeFigureOut">
              <a:rPr lang="en-US" smtClean="0"/>
              <a:t>8/15/2019</a:t>
            </a:fld>
            <a:endParaRPr lang="en-US"/>
          </a:p>
        </p:txBody>
      </p:sp>
      <p:sp>
        <p:nvSpPr>
          <p:cNvPr id="3" name="Footer Placeholder 2">
            <a:extLst>
              <a:ext uri="{FF2B5EF4-FFF2-40B4-BE49-F238E27FC236}">
                <a16:creationId xmlns:a16="http://schemas.microsoft.com/office/drawing/2014/main" id="{1B373C87-961D-4F30-B4E5-FFAF80CD9E6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4C156E-58CD-4069-82CE-8E52F698A2E1}"/>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127151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2334A-1731-429A-B6B4-2BD99E487A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EEAEAA-B1E8-4941-8E63-7A248AD166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6B142CC-730E-450F-A2A9-C6BFADC839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BBDFB7E-D49C-4479-9527-33AC267853C4}"/>
              </a:ext>
            </a:extLst>
          </p:cNvPr>
          <p:cNvSpPr>
            <a:spLocks noGrp="1"/>
          </p:cNvSpPr>
          <p:nvPr>
            <p:ph type="dt" sz="half" idx="10"/>
          </p:nvPr>
        </p:nvSpPr>
        <p:spPr/>
        <p:txBody>
          <a:bodyPr/>
          <a:lstStyle/>
          <a:p>
            <a:fld id="{6362142B-6EDB-45A2-908F-16212A1AC8A2}" type="datetimeFigureOut">
              <a:rPr lang="en-US" smtClean="0"/>
              <a:t>8/15/2019</a:t>
            </a:fld>
            <a:endParaRPr lang="en-US"/>
          </a:p>
        </p:txBody>
      </p:sp>
      <p:sp>
        <p:nvSpPr>
          <p:cNvPr id="6" name="Footer Placeholder 5">
            <a:extLst>
              <a:ext uri="{FF2B5EF4-FFF2-40B4-BE49-F238E27FC236}">
                <a16:creationId xmlns:a16="http://schemas.microsoft.com/office/drawing/2014/main" id="{C29B03F1-012F-4D39-8D47-E7EA52BFBA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A63E0F-B382-4F7C-94E5-FEC2511016C5}"/>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09823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ED41A-F7A9-4388-98AB-1EF6D70848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E085A4-1E1D-4E43-83A0-B2A09FCDEF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1E96829-3AA1-44F4-AB3E-77FEB0A4AA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CF8CA5-EF18-47A3-B3C9-CB19BC6558B6}"/>
              </a:ext>
            </a:extLst>
          </p:cNvPr>
          <p:cNvSpPr>
            <a:spLocks noGrp="1"/>
          </p:cNvSpPr>
          <p:nvPr>
            <p:ph type="dt" sz="half" idx="10"/>
          </p:nvPr>
        </p:nvSpPr>
        <p:spPr/>
        <p:txBody>
          <a:bodyPr/>
          <a:lstStyle/>
          <a:p>
            <a:fld id="{6362142B-6EDB-45A2-908F-16212A1AC8A2}" type="datetimeFigureOut">
              <a:rPr lang="en-US" smtClean="0"/>
              <a:t>8/15/2019</a:t>
            </a:fld>
            <a:endParaRPr lang="en-US"/>
          </a:p>
        </p:txBody>
      </p:sp>
      <p:sp>
        <p:nvSpPr>
          <p:cNvPr id="6" name="Footer Placeholder 5">
            <a:extLst>
              <a:ext uri="{FF2B5EF4-FFF2-40B4-BE49-F238E27FC236}">
                <a16:creationId xmlns:a16="http://schemas.microsoft.com/office/drawing/2014/main" id="{95E272FC-0FAE-4501-A020-3C892FCD07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0A7E61-3268-48CA-A17E-7E57ADC2AEF5}"/>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2296767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04F73E-FC7C-459B-BCD2-744C077B86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C42FCC8-1707-43E8-BE2D-454557AF6A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DBBD91-3394-4B29-9A8A-BC2E28BF11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62142B-6EDB-45A2-908F-16212A1AC8A2}" type="datetimeFigureOut">
              <a:rPr lang="en-US" smtClean="0"/>
              <a:t>8/15/2019</a:t>
            </a:fld>
            <a:endParaRPr lang="en-US"/>
          </a:p>
        </p:txBody>
      </p:sp>
      <p:sp>
        <p:nvSpPr>
          <p:cNvPr id="5" name="Footer Placeholder 4">
            <a:extLst>
              <a:ext uri="{FF2B5EF4-FFF2-40B4-BE49-F238E27FC236}">
                <a16:creationId xmlns:a16="http://schemas.microsoft.com/office/drawing/2014/main" id="{431D6AD7-9882-4B37-B672-D512CC4BA4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DF080D3-EEA7-4C1C-A1C8-7986962E63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A30CC-B8EB-4BC9-86D5-36A0594B46E8}" type="slidenum">
              <a:rPr lang="en-US" smtClean="0"/>
              <a:t>‹#›</a:t>
            </a:fld>
            <a:endParaRPr lang="en-US"/>
          </a:p>
        </p:txBody>
      </p:sp>
    </p:spTree>
    <p:extLst>
      <p:ext uri="{BB962C8B-B14F-4D97-AF65-F5344CB8AC3E}">
        <p14:creationId xmlns:p14="http://schemas.microsoft.com/office/powerpoint/2010/main" val="1941026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answersingenesis.org/human-body/from-dust-to-dust/" TargetMode="External"/><Relationship Id="rId2" Type="http://schemas.openxmlformats.org/officeDocument/2006/relationships/hyperlink" Target="https://scienceline.ucsb.edu/getkey.php?key=3926"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datagenetics.com/blog/april12011/"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intelligentdesign.org/whatisid.php" TargetMode="External"/><Relationship Id="rId2" Type="http://schemas.openxmlformats.org/officeDocument/2006/relationships/hyperlink" Target="http://www.merriam-webster.com/" TargetMode="External"/><Relationship Id="rId1" Type="http://schemas.openxmlformats.org/officeDocument/2006/relationships/slideLayout" Target="../slideLayouts/slideLayout2.xml"/><Relationship Id="rId4" Type="http://schemas.openxmlformats.org/officeDocument/2006/relationships/hyperlink" Target="https://biologos.org/articles/intelligent-design-history-and-beliefs?gclid=Cj0KCQjwhdTqBRDNARIsABsOl9-z8sCT6k5qzddCU9N9PavvkEpeHHhcF_u40GxtVX8QXuWXI1Mo6s0aApK1EALw_wcB"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s://en.wikipedia.org/wiki/History_of_evolutionary_thought"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britannica.com/topic/University-of-Cambridge" TargetMode="External"/><Relationship Id="rId2" Type="http://schemas.openxmlformats.org/officeDocument/2006/relationships/hyperlink" Target="https://www.britannica.com/biography/William-Whewell" TargetMode="External"/><Relationship Id="rId1" Type="http://schemas.openxmlformats.org/officeDocument/2006/relationships/slideLayout" Target="../slideLayouts/slideLayout2.xml"/><Relationship Id="rId6" Type="http://schemas.openxmlformats.org/officeDocument/2006/relationships/hyperlink" Target="https://www.britannica.com/science/uniformitarianism" TargetMode="External"/><Relationship Id="rId5" Type="http://schemas.openxmlformats.org/officeDocument/2006/relationships/hyperlink" Target="https://www.britannica.com/science/rock-geology" TargetMode="External"/><Relationship Id="rId4" Type="http://schemas.openxmlformats.org/officeDocument/2006/relationships/hyperlink" Target="https://www.britannica.com/science/catastrophism-geology"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google.com/search?q=pictures+of+polystrate+fossils&amp;tbm=isch&amp;source=univ&amp;sa=X&amp;ved=2ahUKEwi7yK_9zvjjAhWEKM0KHQw3BWMQ7Al6BAgJECQ&amp;biw=1360&amp;bih=657#imgrc=jlhgf6vW8d61L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ncbi.nlm.nih.gov/books/NBK21134/"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icr.org/article/a-30-years-later-lessons-mount-st-helens"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icr.org/article/a-30-years-later-lessons-mount-st-helens"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www.urmc.rochester.edu/news/story/2831/genome-sequence-marks-big-leap-forward-for-frog-researchers.asp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www.pbs.org/video/report-santa-fe-produced-kenw-dr-clyde-tombaugh-discoverer-pluto/"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ncbi.nlm.nih.gov/books/n/genomes/A10138/def-item/A10347/" TargetMode="External"/><Relationship Id="rId2" Type="http://schemas.openxmlformats.org/officeDocument/2006/relationships/hyperlink" Target="https://www.ncbi.nlm.nih.gov/books/n/genomes/A9089/def-item/A9330/" TargetMode="External"/><Relationship Id="rId1" Type="http://schemas.openxmlformats.org/officeDocument/2006/relationships/slideLayout" Target="../slideLayouts/slideLayout2.xml"/><Relationship Id="rId4" Type="http://schemas.openxmlformats.org/officeDocument/2006/relationships/hyperlink" Target="https://www.ncbi.nlm.nih.gov/books/n/genomes/A9089/def-item/A9715/"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genome.gov/about-genomics/fact-sheets/Chromosomes-Fact-Sheet" TargetMode="External"/><Relationship Id="rId2" Type="http://schemas.openxmlformats.org/officeDocument/2006/relationships/hyperlink" Target="https://www.ncbi.nlm.nih.gov/books/n/genomes/A9089/def-item/A9227/"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ncbi.nlm.nih.gov/books/n/genomes/A10138/def-item/A10193/" TargetMode="External"/><Relationship Id="rId2" Type="http://schemas.openxmlformats.org/officeDocument/2006/relationships/hyperlink" Target="https://www.ncbi.nlm.nih.gov/books/n/genomes/A9089/def-item/A929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smithsonianmag.com/smart-news/there-are-372-trillion-cells-in-your-body-4941473/" TargetMode="External"/><Relationship Id="rId2" Type="http://schemas.openxmlformats.org/officeDocument/2006/relationships/hyperlink" Target="https://ghr.nlm.nih.gov/primer/basics/howmanychromosome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mrsec.psu.edu/content/how-see-dna-naked-eye" TargetMode="External"/><Relationship Id="rId2" Type="http://schemas.openxmlformats.org/officeDocument/2006/relationships/hyperlink" Target="https://www.sciencedaily.com/terms/cell_(biology).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nature.com/scitable/definition/diploid-310/" TargetMode="External"/><Relationship Id="rId2" Type="http://schemas.openxmlformats.org/officeDocument/2006/relationships/hyperlink" Target="https://bitesizebio.com/8378/how-much-information-is-stored-in-the-human-genom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88C675E-0DEF-4D3B-9BF4-003A7B9B54B8}"/>
              </a:ext>
            </a:extLst>
          </p:cNvPr>
          <p:cNvSpPr>
            <a:spLocks noGrp="1"/>
          </p:cNvSpPr>
          <p:nvPr>
            <p:ph type="subTitle" idx="1"/>
          </p:nvPr>
        </p:nvSpPr>
        <p:spPr>
          <a:xfrm>
            <a:off x="322520" y="313899"/>
            <a:ext cx="11578327" cy="6277970"/>
          </a:xfrm>
        </p:spPr>
        <p:txBody>
          <a:bodyPr>
            <a:noAutofit/>
          </a:bodyPr>
          <a:lstStyle/>
          <a:p>
            <a:r>
              <a:rPr lang="en-US" sz="5400" dirty="0"/>
              <a:t>Thrive Discipleship &amp; Apologetics</a:t>
            </a:r>
          </a:p>
          <a:p>
            <a:pPr>
              <a:lnSpc>
                <a:spcPct val="100000"/>
              </a:lnSpc>
            </a:pPr>
            <a:r>
              <a:rPr lang="en-US" dirty="0"/>
              <a:t>Proverbs 11</a:t>
            </a:r>
          </a:p>
          <a:p>
            <a:pPr>
              <a:lnSpc>
                <a:spcPct val="100000"/>
              </a:lnSpc>
            </a:pPr>
            <a:r>
              <a:rPr lang="en-US" dirty="0"/>
              <a:t>28 Those who trust in their riches will fall,                                                                                                        but the righteous will </a:t>
            </a:r>
            <a:r>
              <a:rPr lang="en-US" b="1" dirty="0"/>
              <a:t>thrive</a:t>
            </a:r>
            <a:r>
              <a:rPr lang="en-US" dirty="0"/>
              <a:t> like a green leaf.</a:t>
            </a:r>
          </a:p>
          <a:p>
            <a:pPr>
              <a:lnSpc>
                <a:spcPct val="100000"/>
              </a:lnSpc>
            </a:pPr>
            <a:r>
              <a:rPr lang="en-US" dirty="0"/>
              <a:t>Jude</a:t>
            </a:r>
          </a:p>
          <a:p>
            <a:pPr>
              <a:lnSpc>
                <a:spcPct val="100000"/>
              </a:lnSpc>
            </a:pPr>
            <a:r>
              <a:rPr lang="en-US" dirty="0"/>
              <a:t>3</a:t>
            </a:r>
            <a:r>
              <a:rPr lang="en-US" b="1" dirty="0"/>
              <a:t> </a:t>
            </a:r>
            <a:r>
              <a:rPr lang="en-US" dirty="0"/>
              <a:t>Beloved, while I was very diligent to write to you concerning our common salvation, I found it necessary to write to you exhorting you to </a:t>
            </a:r>
            <a:r>
              <a:rPr lang="en-US" b="1" dirty="0"/>
              <a:t>contend earnestly for the faith </a:t>
            </a:r>
            <a:r>
              <a:rPr lang="en-US" dirty="0"/>
              <a:t>which was once for all delivered to the saints.</a:t>
            </a:r>
          </a:p>
          <a:p>
            <a:pPr>
              <a:lnSpc>
                <a:spcPct val="100000"/>
              </a:lnSpc>
            </a:pPr>
            <a:r>
              <a:rPr lang="en-US" sz="5400" dirty="0"/>
              <a:t>Intelligent Design</a:t>
            </a:r>
          </a:p>
          <a:p>
            <a:r>
              <a:rPr lang="en-US" dirty="0"/>
              <a:t>Psalm 139</a:t>
            </a:r>
          </a:p>
          <a:p>
            <a:r>
              <a:rPr lang="en-US" dirty="0"/>
              <a:t>14 I will praise You, for I am fearfully </a:t>
            </a:r>
            <a:r>
              <a:rPr lang="en-US" i="1" dirty="0"/>
              <a:t>and</a:t>
            </a:r>
            <a:r>
              <a:rPr lang="en-US" dirty="0"/>
              <a:t> wonderfully made;</a:t>
            </a:r>
            <a:br>
              <a:rPr lang="en-US" dirty="0"/>
            </a:br>
            <a:r>
              <a:rPr lang="en-US" dirty="0"/>
              <a:t>Marvelous are Your works, And </a:t>
            </a:r>
            <a:r>
              <a:rPr lang="en-US" i="1" dirty="0"/>
              <a:t>that</a:t>
            </a:r>
            <a:r>
              <a:rPr lang="en-US" dirty="0"/>
              <a:t> </a:t>
            </a:r>
            <a:r>
              <a:rPr lang="en-US" b="1" dirty="0"/>
              <a:t>my soul knows very well. </a:t>
            </a:r>
          </a:p>
          <a:p>
            <a:endParaRPr lang="en-US" sz="5400" dirty="0"/>
          </a:p>
        </p:txBody>
      </p:sp>
    </p:spTree>
    <p:extLst>
      <p:ext uri="{BB962C8B-B14F-4D97-AF65-F5344CB8AC3E}">
        <p14:creationId xmlns:p14="http://schemas.microsoft.com/office/powerpoint/2010/main" val="24082137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4BF650-2817-4373-B494-195AE6497396}"/>
              </a:ext>
            </a:extLst>
          </p:cNvPr>
          <p:cNvSpPr>
            <a:spLocks noGrp="1"/>
          </p:cNvSpPr>
          <p:nvPr>
            <p:ph idx="1"/>
          </p:nvPr>
        </p:nvSpPr>
        <p:spPr>
          <a:xfrm>
            <a:off x="838200" y="490330"/>
            <a:ext cx="10515600" cy="5686633"/>
          </a:xfrm>
        </p:spPr>
        <p:txBody>
          <a:bodyPr/>
          <a:lstStyle/>
          <a:p>
            <a:pPr marL="0" indent="0">
              <a:buNone/>
            </a:pPr>
            <a:r>
              <a:rPr lang="en-US" b="1" dirty="0"/>
              <a:t>Data storage across the whole organism</a:t>
            </a:r>
            <a:endParaRPr lang="en-US" dirty="0"/>
          </a:p>
          <a:p>
            <a:pPr marL="0" indent="0">
              <a:buNone/>
            </a:pPr>
            <a:r>
              <a:rPr lang="en-US" dirty="0"/>
              <a:t>Some interesting question could follow. For example, how many megabytes of genetic data are stored in the human body? </a:t>
            </a:r>
          </a:p>
          <a:p>
            <a:pPr marL="0" indent="0">
              <a:buNone/>
            </a:pPr>
            <a:r>
              <a:rPr lang="en-US" dirty="0"/>
              <a:t>For simplicity’s sake, let’s ignore the microbiome (all non-human cells that live in our body), and focus only on the cells that make up our body. Estimates for the number of cells in the human body range between 10 trillion and 100 trillion. Let us take 100 trillion cells as the generally accepted estimate. So, given that each diploid cell contains 1.5 GB of data (this is very approximate, as I am only accounting for the diploid cells and ignoring the haploid sperm and egg cells in our body), the approximate amount of data stored in the human body is:</a:t>
            </a:r>
          </a:p>
          <a:p>
            <a:pPr marL="0" indent="0">
              <a:buNone/>
            </a:pPr>
            <a:r>
              <a:rPr lang="en-US" u="sng" dirty="0"/>
              <a:t>1.5 </a:t>
            </a:r>
            <a:r>
              <a:rPr lang="en-US" u="sng" dirty="0" err="1"/>
              <a:t>Gbytes</a:t>
            </a:r>
            <a:r>
              <a:rPr lang="en-US" u="sng" dirty="0"/>
              <a:t> x 100 trillion cells = 150 trillion </a:t>
            </a:r>
            <a:r>
              <a:rPr lang="en-US" u="sng" dirty="0" err="1"/>
              <a:t>Gbytes</a:t>
            </a:r>
            <a:r>
              <a:rPr lang="en-US" u="sng" dirty="0"/>
              <a:t> or 150×10^12 x 10^9 bytes = 150 Zettabytes (10^21)!!!</a:t>
            </a:r>
            <a:endParaRPr lang="en-US" dirty="0"/>
          </a:p>
          <a:p>
            <a:pPr marL="0" indent="0">
              <a:buNone/>
            </a:pPr>
            <a:endParaRPr lang="en-US" dirty="0"/>
          </a:p>
        </p:txBody>
      </p:sp>
    </p:spTree>
    <p:extLst>
      <p:ext uri="{BB962C8B-B14F-4D97-AF65-F5344CB8AC3E}">
        <p14:creationId xmlns:p14="http://schemas.microsoft.com/office/powerpoint/2010/main" val="892931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476F5F-5262-4DD5-842C-532379A50187}"/>
              </a:ext>
            </a:extLst>
          </p:cNvPr>
          <p:cNvSpPr>
            <a:spLocks noGrp="1"/>
          </p:cNvSpPr>
          <p:nvPr>
            <p:ph idx="1"/>
          </p:nvPr>
        </p:nvSpPr>
        <p:spPr>
          <a:xfrm>
            <a:off x="838200" y="490330"/>
            <a:ext cx="10515600" cy="5686633"/>
          </a:xfrm>
        </p:spPr>
        <p:txBody>
          <a:bodyPr/>
          <a:lstStyle/>
          <a:p>
            <a:pPr marL="0" indent="0">
              <a:buNone/>
            </a:pPr>
            <a:r>
              <a:rPr lang="en-US" dirty="0"/>
              <a:t>How often are cells replaced in the human body?</a:t>
            </a:r>
          </a:p>
          <a:p>
            <a:pPr marL="0" indent="0">
              <a:buNone/>
            </a:pPr>
            <a:endParaRPr lang="en-US" dirty="0"/>
          </a:p>
          <a:p>
            <a:pPr marL="0" indent="0">
              <a:buNone/>
            </a:pPr>
            <a:r>
              <a:rPr lang="en-US" dirty="0"/>
              <a:t>No one really knows the exact number of </a:t>
            </a:r>
            <a:r>
              <a:rPr lang="en-US" b="1" dirty="0"/>
              <a:t>cells</a:t>
            </a:r>
            <a:r>
              <a:rPr lang="en-US" dirty="0"/>
              <a:t>, but we can approximate to about 10-50 trillion. </a:t>
            </a:r>
            <a:r>
              <a:rPr lang="en-US" b="1" dirty="0"/>
              <a:t>Cells</a:t>
            </a:r>
            <a:r>
              <a:rPr lang="en-US" dirty="0"/>
              <a:t> are always created and destroyed in the </a:t>
            </a:r>
            <a:r>
              <a:rPr lang="en-US" b="1" dirty="0"/>
              <a:t>human body</a:t>
            </a:r>
            <a:r>
              <a:rPr lang="en-US" dirty="0"/>
              <a:t>. About 300 million </a:t>
            </a:r>
            <a:r>
              <a:rPr lang="en-US" b="1" dirty="0"/>
              <a:t>cells die every</a:t>
            </a:r>
            <a:r>
              <a:rPr lang="en-US" dirty="0"/>
              <a:t> minute in our bodies! Since different </a:t>
            </a:r>
            <a:r>
              <a:rPr lang="en-US" b="1" dirty="0"/>
              <a:t>cells</a:t>
            </a:r>
            <a:r>
              <a:rPr lang="en-US" dirty="0"/>
              <a:t> have different jobs in our </a:t>
            </a:r>
            <a:r>
              <a:rPr lang="en-US" b="1" dirty="0"/>
              <a:t>body</a:t>
            </a:r>
            <a:r>
              <a:rPr lang="en-US" dirty="0"/>
              <a:t>, there are about 210 different "types" of </a:t>
            </a:r>
            <a:r>
              <a:rPr lang="en-US" b="1" dirty="0"/>
              <a:t>cells</a:t>
            </a:r>
            <a:r>
              <a:rPr lang="en-US" dirty="0"/>
              <a:t>.  Apr 12, 2013</a:t>
            </a:r>
          </a:p>
          <a:p>
            <a:pPr marL="0" indent="0">
              <a:buNone/>
            </a:pPr>
            <a:r>
              <a:rPr lang="en-US" u="sng" dirty="0">
                <a:hlinkClick r:id="rId2"/>
              </a:rPr>
              <a:t>https://scienceline.ucsb.edu/getkey.php?key=3926</a:t>
            </a:r>
          </a:p>
          <a:p>
            <a:pPr marL="0" indent="0">
              <a:buNone/>
            </a:pPr>
            <a:endParaRPr lang="en-US" dirty="0"/>
          </a:p>
          <a:p>
            <a:pPr marL="0" indent="0">
              <a:buNone/>
            </a:pPr>
            <a:r>
              <a:rPr lang="en-US" dirty="0"/>
              <a:t>The following show what our body is made of.  Information taken from </a:t>
            </a:r>
          </a:p>
          <a:p>
            <a:pPr marL="0" indent="0">
              <a:buNone/>
            </a:pPr>
            <a:r>
              <a:rPr lang="en-US" dirty="0">
                <a:hlinkClick r:id="rId3"/>
              </a:rPr>
              <a:t>https://answersingenesis.org/human-body/from-dust-to-dust/</a:t>
            </a:r>
            <a:endParaRPr lang="en-US" dirty="0"/>
          </a:p>
        </p:txBody>
      </p:sp>
    </p:spTree>
    <p:extLst>
      <p:ext uri="{BB962C8B-B14F-4D97-AF65-F5344CB8AC3E}">
        <p14:creationId xmlns:p14="http://schemas.microsoft.com/office/powerpoint/2010/main" val="3866063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38D77D-1F41-4823-801B-43B10865664D}"/>
              </a:ext>
            </a:extLst>
          </p:cNvPr>
          <p:cNvSpPr>
            <a:spLocks noGrp="1"/>
          </p:cNvSpPr>
          <p:nvPr>
            <p:ph idx="1"/>
          </p:nvPr>
        </p:nvSpPr>
        <p:spPr>
          <a:xfrm>
            <a:off x="838200" y="490330"/>
            <a:ext cx="10515600" cy="5686633"/>
          </a:xfrm>
        </p:spPr>
        <p:txBody>
          <a:bodyPr/>
          <a:lstStyle/>
          <a:p>
            <a:pPr marL="0" indent="0">
              <a:buNone/>
            </a:pPr>
            <a:r>
              <a:rPr lang="en-US" b="1" dirty="0"/>
              <a:t>We have looked at five facts </a:t>
            </a:r>
          </a:p>
          <a:p>
            <a:pPr marL="514350" indent="-514350">
              <a:buAutoNum type="arabicPeriod"/>
            </a:pPr>
            <a:r>
              <a:rPr lang="en-US" b="1" dirty="0"/>
              <a:t>DNA</a:t>
            </a:r>
          </a:p>
          <a:p>
            <a:pPr marL="514350" indent="-514350">
              <a:buAutoNum type="arabicPeriod"/>
            </a:pPr>
            <a:r>
              <a:rPr lang="en-US" b="1" dirty="0"/>
              <a:t>Chromosomes</a:t>
            </a:r>
          </a:p>
          <a:p>
            <a:pPr marL="514350" indent="-514350">
              <a:buAutoNum type="arabicPeriod"/>
            </a:pPr>
            <a:r>
              <a:rPr lang="en-US" b="1" dirty="0"/>
              <a:t>Genes </a:t>
            </a:r>
          </a:p>
          <a:p>
            <a:pPr marL="514350" indent="-514350">
              <a:buAutoNum type="arabicPeriod"/>
            </a:pPr>
            <a:r>
              <a:rPr lang="en-US" b="1" dirty="0"/>
              <a:t>Cells </a:t>
            </a:r>
          </a:p>
          <a:p>
            <a:pPr marL="514350" indent="-514350">
              <a:buAutoNum type="arabicPeriod"/>
            </a:pPr>
            <a:r>
              <a:rPr lang="en-US" b="1" dirty="0"/>
              <a:t>Some basic ways all of these work together.</a:t>
            </a:r>
          </a:p>
          <a:p>
            <a:pPr marL="0" indent="0">
              <a:buNone/>
            </a:pPr>
            <a:r>
              <a:rPr lang="en-US" b="1" dirty="0"/>
              <a:t>A sixth fact to consider is all of the elements our body is made of along with Water.</a:t>
            </a:r>
          </a:p>
          <a:p>
            <a:pPr marL="514350" indent="-514350">
              <a:buAutoNum type="arabicPeriod"/>
            </a:pPr>
            <a:endParaRPr lang="en-US" dirty="0"/>
          </a:p>
          <a:p>
            <a:pPr marL="514350" indent="-514350">
              <a:buAutoNum type="arabicPeriod"/>
            </a:pPr>
            <a:endParaRPr lang="en-US" dirty="0"/>
          </a:p>
        </p:txBody>
      </p:sp>
    </p:spTree>
    <p:extLst>
      <p:ext uri="{BB962C8B-B14F-4D97-AF65-F5344CB8AC3E}">
        <p14:creationId xmlns:p14="http://schemas.microsoft.com/office/powerpoint/2010/main" val="3804080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502E78-8F87-460D-A27E-2F9A6F196933}"/>
              </a:ext>
            </a:extLst>
          </p:cNvPr>
          <p:cNvSpPr>
            <a:spLocks noGrp="1"/>
          </p:cNvSpPr>
          <p:nvPr>
            <p:ph idx="1"/>
          </p:nvPr>
        </p:nvSpPr>
        <p:spPr>
          <a:xfrm>
            <a:off x="838200" y="702365"/>
            <a:ext cx="10515600" cy="5474598"/>
          </a:xfrm>
        </p:spPr>
        <p:txBody>
          <a:bodyPr>
            <a:normAutofit/>
          </a:bodyPr>
          <a:lstStyle/>
          <a:p>
            <a:pPr marL="0" indent="0">
              <a:buNone/>
            </a:pPr>
            <a:endParaRPr lang="en-US" dirty="0"/>
          </a:p>
          <a:p>
            <a:pPr marL="0" indent="0">
              <a:buNone/>
            </a:pPr>
            <a:r>
              <a:rPr lang="en-US" dirty="0"/>
              <a:t> </a:t>
            </a:r>
          </a:p>
          <a:p>
            <a:pPr marL="0" indent="0">
              <a:buNone/>
            </a:pPr>
            <a:endParaRPr lang="en-US" dirty="0"/>
          </a:p>
        </p:txBody>
      </p:sp>
      <p:graphicFrame>
        <p:nvGraphicFramePr>
          <p:cNvPr id="4" name="Table 3">
            <a:extLst>
              <a:ext uri="{FF2B5EF4-FFF2-40B4-BE49-F238E27FC236}">
                <a16:creationId xmlns:a16="http://schemas.microsoft.com/office/drawing/2014/main" id="{5C78FE9D-FB19-450D-9B94-3F4EC6E6500E}"/>
              </a:ext>
            </a:extLst>
          </p:cNvPr>
          <p:cNvGraphicFramePr>
            <a:graphicFrameLocks noGrp="1"/>
          </p:cNvGraphicFramePr>
          <p:nvPr>
            <p:extLst>
              <p:ext uri="{D42A27DB-BD31-4B8C-83A1-F6EECF244321}">
                <p14:modId xmlns:p14="http://schemas.microsoft.com/office/powerpoint/2010/main" val="3163430053"/>
              </p:ext>
            </p:extLst>
          </p:nvPr>
        </p:nvGraphicFramePr>
        <p:xfrm>
          <a:off x="318052" y="159027"/>
          <a:ext cx="11035747" cy="6798364"/>
        </p:xfrm>
        <a:graphic>
          <a:graphicData uri="http://schemas.openxmlformats.org/drawingml/2006/table">
            <a:tbl>
              <a:tblPr firstRow="1" firstCol="1" bandRow="1">
                <a:tableStyleId>{5C22544A-7EE6-4342-B048-85BDC9FD1C3A}</a:tableStyleId>
              </a:tblPr>
              <a:tblGrid>
                <a:gridCol w="8940351">
                  <a:extLst>
                    <a:ext uri="{9D8B030D-6E8A-4147-A177-3AD203B41FA5}">
                      <a16:colId xmlns:a16="http://schemas.microsoft.com/office/drawing/2014/main" val="3477179565"/>
                    </a:ext>
                  </a:extLst>
                </a:gridCol>
                <a:gridCol w="2095396">
                  <a:extLst>
                    <a:ext uri="{9D8B030D-6E8A-4147-A177-3AD203B41FA5}">
                      <a16:colId xmlns:a16="http://schemas.microsoft.com/office/drawing/2014/main" val="1225736261"/>
                    </a:ext>
                  </a:extLst>
                </a:gridCol>
              </a:tblGrid>
              <a:tr h="601764">
                <a:tc>
                  <a:txBody>
                    <a:bodyPr/>
                    <a:lstStyle/>
                    <a:p>
                      <a:pPr marL="0" marR="0" algn="ctr" fontAlgn="base">
                        <a:lnSpc>
                          <a:spcPct val="107000"/>
                        </a:lnSpc>
                        <a:spcBef>
                          <a:spcPts val="0"/>
                        </a:spcBef>
                        <a:spcAft>
                          <a:spcPts val="0"/>
                        </a:spcAft>
                      </a:pPr>
                      <a:r>
                        <a:rPr lang="en-US" sz="1100" b="0" dirty="0">
                          <a:solidFill>
                            <a:schemeClr val="tx1"/>
                          </a:solidFill>
                          <a:effectLst/>
                        </a:rPr>
                        <a:t>Major Elements Found in the Human Body</a:t>
                      </a:r>
                      <a:br>
                        <a:rPr lang="en-US" sz="1100" b="0" dirty="0">
                          <a:solidFill>
                            <a:schemeClr val="tx1"/>
                          </a:solidFill>
                          <a:effectLst/>
                        </a:rPr>
                      </a:br>
                      <a:r>
                        <a:rPr lang="en-US" sz="1100" b="0" dirty="0">
                          <a:solidFill>
                            <a:schemeClr val="tx1"/>
                          </a:solidFill>
                          <a:effectLst/>
                        </a:rPr>
                        <a:t>(Chemical Symbol)</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687" marR="15687" marT="15687" marB="15687" anchor="ctr">
                    <a:solidFill>
                      <a:schemeClr val="bg1"/>
                    </a:solidFill>
                  </a:tcPr>
                </a:tc>
                <a:tc>
                  <a:txBody>
                    <a:bodyPr/>
                    <a:lstStyle/>
                    <a:p>
                      <a:pPr marL="0" marR="0" algn="ctr" fontAlgn="base">
                        <a:lnSpc>
                          <a:spcPct val="107000"/>
                        </a:lnSpc>
                        <a:spcBef>
                          <a:spcPts val="0"/>
                        </a:spcBef>
                        <a:spcAft>
                          <a:spcPts val="0"/>
                        </a:spcAft>
                      </a:pPr>
                      <a:r>
                        <a:rPr lang="en-US" sz="1100" b="0" dirty="0">
                          <a:solidFill>
                            <a:schemeClr val="tx1"/>
                          </a:solidFill>
                          <a:effectLst/>
                        </a:rPr>
                        <a:t>Abundances of Elements in the Earth’s Crust</a:t>
                      </a:r>
                      <a:br>
                        <a:rPr lang="en-US" sz="1100" b="0" dirty="0">
                          <a:solidFill>
                            <a:schemeClr val="tx1"/>
                          </a:solidFill>
                          <a:effectLst/>
                        </a:rPr>
                      </a:br>
                      <a:r>
                        <a:rPr lang="en-US" sz="1100" b="0" dirty="0">
                          <a:solidFill>
                            <a:schemeClr val="tx1"/>
                          </a:solidFill>
                          <a:effectLst/>
                        </a:rPr>
                        <a:t>(Approximate % by weight)</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687" marR="15687" marT="15687" marB="15687" anchor="ctr">
                    <a:solidFill>
                      <a:schemeClr val="bg1"/>
                    </a:solidFill>
                  </a:tcPr>
                </a:tc>
                <a:extLst>
                  <a:ext uri="{0D108BD9-81ED-4DB2-BD59-A6C34878D82A}">
                    <a16:rowId xmlns:a16="http://schemas.microsoft.com/office/drawing/2014/main" val="1630017649"/>
                  </a:ext>
                </a:extLst>
              </a:tr>
              <a:tr h="535157">
                <a:tc>
                  <a:txBody>
                    <a:bodyPr/>
                    <a:lstStyle/>
                    <a:p>
                      <a:pPr marL="0" marR="0" fontAlgn="base">
                        <a:lnSpc>
                          <a:spcPct val="107000"/>
                        </a:lnSpc>
                        <a:spcBef>
                          <a:spcPts val="0"/>
                        </a:spcBef>
                        <a:spcAft>
                          <a:spcPts val="0"/>
                        </a:spcAft>
                      </a:pPr>
                      <a:r>
                        <a:rPr lang="en-US" sz="1100" b="0" dirty="0">
                          <a:solidFill>
                            <a:schemeClr val="tx1"/>
                          </a:solidFill>
                          <a:effectLst/>
                        </a:rPr>
                        <a:t>Oxygen (O) 61%</a:t>
                      </a:r>
                      <a:br>
                        <a:rPr lang="en-US" sz="1100" b="0" dirty="0">
                          <a:solidFill>
                            <a:schemeClr val="tx1"/>
                          </a:solidFill>
                          <a:effectLst/>
                        </a:rPr>
                      </a:br>
                      <a:r>
                        <a:rPr lang="en-US" sz="1100" b="0" dirty="0">
                          <a:solidFill>
                            <a:schemeClr val="tx1"/>
                          </a:solidFill>
                          <a:effectLst/>
                        </a:rPr>
                        <a:t>Vital role in breathing and metabolism. Nutrient compounds, inside of the cell, are oxidized through complex enzymatic processes.</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217" marR="39217" marT="23530" marB="23530" anchor="b">
                    <a:solidFill>
                      <a:schemeClr val="bg1"/>
                    </a:solidFill>
                  </a:tcPr>
                </a:tc>
                <a:tc>
                  <a:txBody>
                    <a:bodyPr/>
                    <a:lstStyle/>
                    <a:p>
                      <a:pPr marL="0" marR="0" algn="r" fontAlgn="base">
                        <a:lnSpc>
                          <a:spcPct val="107000"/>
                        </a:lnSpc>
                        <a:spcBef>
                          <a:spcPts val="0"/>
                        </a:spcBef>
                        <a:spcAft>
                          <a:spcPts val="0"/>
                        </a:spcAft>
                      </a:pPr>
                      <a:r>
                        <a:rPr lang="en-US" sz="1100" b="0" dirty="0">
                          <a:solidFill>
                            <a:schemeClr val="tx1"/>
                          </a:solidFill>
                          <a:effectLst/>
                        </a:rPr>
                        <a:t>46.600</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217" marR="39217" marT="23530" marB="23530" anchor="b">
                    <a:solidFill>
                      <a:schemeClr val="bg1"/>
                    </a:solidFill>
                  </a:tcPr>
                </a:tc>
                <a:extLst>
                  <a:ext uri="{0D108BD9-81ED-4DB2-BD59-A6C34878D82A}">
                    <a16:rowId xmlns:a16="http://schemas.microsoft.com/office/drawing/2014/main" val="1419524402"/>
                  </a:ext>
                </a:extLst>
              </a:tr>
              <a:tr h="535157">
                <a:tc>
                  <a:txBody>
                    <a:bodyPr/>
                    <a:lstStyle/>
                    <a:p>
                      <a:pPr marL="0" marR="0" fontAlgn="base">
                        <a:lnSpc>
                          <a:spcPct val="107000"/>
                        </a:lnSpc>
                        <a:spcBef>
                          <a:spcPts val="0"/>
                        </a:spcBef>
                        <a:spcAft>
                          <a:spcPts val="0"/>
                        </a:spcAft>
                      </a:pPr>
                      <a:r>
                        <a:rPr lang="en-US" sz="1100" b="0" dirty="0">
                          <a:solidFill>
                            <a:schemeClr val="tx1"/>
                          </a:solidFill>
                          <a:effectLst/>
                        </a:rPr>
                        <a:t>Carbon (C) 23%</a:t>
                      </a:r>
                      <a:br>
                        <a:rPr lang="en-US" sz="1100" b="0" dirty="0">
                          <a:solidFill>
                            <a:schemeClr val="tx1"/>
                          </a:solidFill>
                          <a:effectLst/>
                        </a:rPr>
                      </a:br>
                      <a:r>
                        <a:rPr lang="en-US" sz="1100" b="0" dirty="0">
                          <a:solidFill>
                            <a:schemeClr val="tx1"/>
                          </a:solidFill>
                          <a:effectLst/>
                        </a:rPr>
                        <a:t>Virtually every part of the body is made up of molecules based around carbon chains.</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217" marR="39217" marT="23530" marB="23530" anchor="b">
                    <a:solidFill>
                      <a:schemeClr val="bg1"/>
                    </a:solidFill>
                  </a:tcPr>
                </a:tc>
                <a:tc>
                  <a:txBody>
                    <a:bodyPr/>
                    <a:lstStyle/>
                    <a:p>
                      <a:pPr marL="0" marR="0" algn="r" fontAlgn="base">
                        <a:lnSpc>
                          <a:spcPct val="107000"/>
                        </a:lnSpc>
                        <a:spcBef>
                          <a:spcPts val="0"/>
                        </a:spcBef>
                        <a:spcAft>
                          <a:spcPts val="0"/>
                        </a:spcAft>
                      </a:pPr>
                      <a:r>
                        <a:rPr lang="en-US" sz="1100" b="0" dirty="0">
                          <a:solidFill>
                            <a:schemeClr val="tx1"/>
                          </a:solidFill>
                          <a:effectLst/>
                        </a:rPr>
                        <a:t>0.030</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217" marR="39217" marT="23530" marB="23530" anchor="b">
                    <a:solidFill>
                      <a:schemeClr val="bg1"/>
                    </a:solidFill>
                  </a:tcPr>
                </a:tc>
                <a:extLst>
                  <a:ext uri="{0D108BD9-81ED-4DB2-BD59-A6C34878D82A}">
                    <a16:rowId xmlns:a16="http://schemas.microsoft.com/office/drawing/2014/main" val="2104270838"/>
                  </a:ext>
                </a:extLst>
              </a:tr>
              <a:tr h="700821">
                <a:tc>
                  <a:txBody>
                    <a:bodyPr/>
                    <a:lstStyle/>
                    <a:p>
                      <a:pPr marL="0" marR="0" fontAlgn="base">
                        <a:lnSpc>
                          <a:spcPct val="107000"/>
                        </a:lnSpc>
                        <a:spcBef>
                          <a:spcPts val="0"/>
                        </a:spcBef>
                        <a:spcAft>
                          <a:spcPts val="0"/>
                        </a:spcAft>
                      </a:pPr>
                      <a:r>
                        <a:rPr lang="en-US" sz="1100" b="0" dirty="0">
                          <a:solidFill>
                            <a:schemeClr val="tx1"/>
                          </a:solidFill>
                          <a:effectLst/>
                        </a:rPr>
                        <a:t>Hydrogen (H) 10%</a:t>
                      </a:r>
                      <a:br>
                        <a:rPr lang="en-US" sz="1100" b="0" dirty="0">
                          <a:solidFill>
                            <a:schemeClr val="tx1"/>
                          </a:solidFill>
                          <a:effectLst/>
                        </a:rPr>
                      </a:br>
                      <a:r>
                        <a:rPr lang="en-US" sz="1100" b="0" dirty="0">
                          <a:solidFill>
                            <a:schemeClr val="tx1"/>
                          </a:solidFill>
                          <a:effectLst/>
                        </a:rPr>
                        <a:t>Critical component of water and other hydrogen bonds. Stomach acid (hydrogen and chlorine) allows digestion, therefore absorption of elements. Many chemical reactions that make life possible involve the hydrogen ion.</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217" marR="39217" marT="23530" marB="23530" anchor="b">
                    <a:solidFill>
                      <a:schemeClr val="bg1"/>
                    </a:solidFill>
                  </a:tcPr>
                </a:tc>
                <a:tc>
                  <a:txBody>
                    <a:bodyPr/>
                    <a:lstStyle/>
                    <a:p>
                      <a:pPr marL="0" marR="0" algn="r" fontAlgn="base">
                        <a:lnSpc>
                          <a:spcPct val="107000"/>
                        </a:lnSpc>
                        <a:spcBef>
                          <a:spcPts val="0"/>
                        </a:spcBef>
                        <a:spcAft>
                          <a:spcPts val="0"/>
                        </a:spcAft>
                      </a:pPr>
                      <a:r>
                        <a:rPr lang="en-US" sz="1100" b="0" dirty="0">
                          <a:solidFill>
                            <a:schemeClr val="tx1"/>
                          </a:solidFill>
                          <a:effectLst/>
                        </a:rPr>
                        <a:t>0.140</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217" marR="39217" marT="23530" marB="23530" anchor="b">
                    <a:solidFill>
                      <a:schemeClr val="bg1"/>
                    </a:solidFill>
                  </a:tcPr>
                </a:tc>
                <a:extLst>
                  <a:ext uri="{0D108BD9-81ED-4DB2-BD59-A6C34878D82A}">
                    <a16:rowId xmlns:a16="http://schemas.microsoft.com/office/drawing/2014/main" val="3202303999"/>
                  </a:ext>
                </a:extLst>
              </a:tr>
              <a:tr h="617243">
                <a:tc>
                  <a:txBody>
                    <a:bodyPr/>
                    <a:lstStyle/>
                    <a:p>
                      <a:pPr marL="0" marR="0" fontAlgn="base">
                        <a:lnSpc>
                          <a:spcPct val="107000"/>
                        </a:lnSpc>
                        <a:spcBef>
                          <a:spcPts val="0"/>
                        </a:spcBef>
                        <a:spcAft>
                          <a:spcPts val="0"/>
                        </a:spcAft>
                      </a:pPr>
                      <a:r>
                        <a:rPr lang="en-US" sz="1100" b="0" dirty="0">
                          <a:solidFill>
                            <a:schemeClr val="tx1"/>
                          </a:solidFill>
                          <a:effectLst/>
                        </a:rPr>
                        <a:t>Nitrogen (N) 2.6%</a:t>
                      </a:r>
                      <a:br>
                        <a:rPr lang="en-US" sz="1100" b="0" dirty="0">
                          <a:solidFill>
                            <a:schemeClr val="tx1"/>
                          </a:solidFill>
                          <a:effectLst/>
                        </a:rPr>
                      </a:br>
                      <a:r>
                        <a:rPr lang="en-US" sz="1100" b="0" dirty="0">
                          <a:solidFill>
                            <a:schemeClr val="tx1"/>
                          </a:solidFill>
                          <a:effectLst/>
                        </a:rPr>
                        <a:t>Your body digests Nitrogen and makes it into energy. Nitrogen can be obtained from eating plants or from animals that eat plants (herbivores).</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217" marR="39217" marT="23530" marB="23530" anchor="b">
                    <a:solidFill>
                      <a:schemeClr val="bg1"/>
                    </a:solidFill>
                  </a:tcPr>
                </a:tc>
                <a:tc>
                  <a:txBody>
                    <a:bodyPr/>
                    <a:lstStyle/>
                    <a:p>
                      <a:pPr marL="0" marR="0" algn="r" fontAlgn="base">
                        <a:lnSpc>
                          <a:spcPct val="107000"/>
                        </a:lnSpc>
                        <a:spcBef>
                          <a:spcPts val="0"/>
                        </a:spcBef>
                        <a:spcAft>
                          <a:spcPts val="1200"/>
                        </a:spcAft>
                      </a:pPr>
                      <a:r>
                        <a:rPr lang="en-US" sz="1100" b="0" dirty="0">
                          <a:solidFill>
                            <a:schemeClr val="tx1"/>
                          </a:solidFill>
                          <a:effectLst/>
                        </a:rPr>
                        <a:t>0.005</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217" marR="39217" marT="23530" marB="23530" anchor="b">
                    <a:solidFill>
                      <a:schemeClr val="bg1"/>
                    </a:solidFill>
                  </a:tcPr>
                </a:tc>
                <a:extLst>
                  <a:ext uri="{0D108BD9-81ED-4DB2-BD59-A6C34878D82A}">
                    <a16:rowId xmlns:a16="http://schemas.microsoft.com/office/drawing/2014/main" val="790045990"/>
                  </a:ext>
                </a:extLst>
              </a:tr>
              <a:tr h="424133">
                <a:tc>
                  <a:txBody>
                    <a:bodyPr/>
                    <a:lstStyle/>
                    <a:p>
                      <a:pPr marL="0" marR="0" fontAlgn="base">
                        <a:lnSpc>
                          <a:spcPct val="107000"/>
                        </a:lnSpc>
                        <a:spcBef>
                          <a:spcPts val="0"/>
                        </a:spcBef>
                        <a:spcAft>
                          <a:spcPts val="0"/>
                        </a:spcAft>
                      </a:pPr>
                      <a:r>
                        <a:rPr lang="en-US" sz="1100" b="0" dirty="0">
                          <a:solidFill>
                            <a:schemeClr val="tx1"/>
                          </a:solidFill>
                          <a:effectLst/>
                        </a:rPr>
                        <a:t>Calcium (Ca) 1.4%</a:t>
                      </a:r>
                      <a:br>
                        <a:rPr lang="en-US" sz="1100" b="0" dirty="0">
                          <a:solidFill>
                            <a:schemeClr val="tx1"/>
                          </a:solidFill>
                          <a:effectLst/>
                        </a:rPr>
                      </a:br>
                      <a:r>
                        <a:rPr lang="en-US" sz="1100" b="0" dirty="0">
                          <a:solidFill>
                            <a:schemeClr val="tx1"/>
                          </a:solidFill>
                          <a:effectLst/>
                        </a:rPr>
                        <a:t>Structure of bone and teeth.</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217" marR="39217" marT="23530" marB="23530" anchor="b">
                    <a:solidFill>
                      <a:schemeClr val="bg1"/>
                    </a:solidFill>
                  </a:tcPr>
                </a:tc>
                <a:tc>
                  <a:txBody>
                    <a:bodyPr/>
                    <a:lstStyle/>
                    <a:p>
                      <a:pPr marL="0" marR="0" algn="r" fontAlgn="base">
                        <a:lnSpc>
                          <a:spcPct val="107000"/>
                        </a:lnSpc>
                        <a:spcBef>
                          <a:spcPts val="0"/>
                        </a:spcBef>
                        <a:spcAft>
                          <a:spcPts val="0"/>
                        </a:spcAft>
                      </a:pPr>
                      <a:r>
                        <a:rPr lang="en-US" sz="1100" b="0">
                          <a:solidFill>
                            <a:schemeClr val="tx1"/>
                          </a:solidFill>
                          <a:effectLst/>
                        </a:rPr>
                        <a:t>3.600</a:t>
                      </a:r>
                      <a:endParaRPr lang="en-US" sz="11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217" marR="39217" marT="23530" marB="23530" anchor="b">
                    <a:solidFill>
                      <a:schemeClr val="bg1"/>
                    </a:solidFill>
                  </a:tcPr>
                </a:tc>
                <a:extLst>
                  <a:ext uri="{0D108BD9-81ED-4DB2-BD59-A6C34878D82A}">
                    <a16:rowId xmlns:a16="http://schemas.microsoft.com/office/drawing/2014/main" val="3868077380"/>
                  </a:ext>
                </a:extLst>
              </a:tr>
              <a:tr h="424133">
                <a:tc>
                  <a:txBody>
                    <a:bodyPr/>
                    <a:lstStyle/>
                    <a:p>
                      <a:pPr marL="0" marR="0" fontAlgn="base">
                        <a:lnSpc>
                          <a:spcPct val="107000"/>
                        </a:lnSpc>
                        <a:spcBef>
                          <a:spcPts val="0"/>
                        </a:spcBef>
                        <a:spcAft>
                          <a:spcPts val="0"/>
                        </a:spcAft>
                      </a:pPr>
                      <a:r>
                        <a:rPr lang="en-US" sz="1100" b="0" dirty="0">
                          <a:solidFill>
                            <a:schemeClr val="tx1"/>
                          </a:solidFill>
                          <a:effectLst/>
                        </a:rPr>
                        <a:t>Phosphorous (Ph) 1.1%</a:t>
                      </a:r>
                      <a:br>
                        <a:rPr lang="en-US" sz="1100" b="0" dirty="0">
                          <a:solidFill>
                            <a:schemeClr val="tx1"/>
                          </a:solidFill>
                          <a:effectLst/>
                        </a:rPr>
                      </a:br>
                      <a:r>
                        <a:rPr lang="en-US" sz="1100" b="0" dirty="0">
                          <a:solidFill>
                            <a:schemeClr val="tx1"/>
                          </a:solidFill>
                          <a:effectLst/>
                        </a:rPr>
                        <a:t>Structure of bone and teeth. Rebuilding of red blood cells.</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217" marR="39217" marT="23530" marB="23530" anchor="b">
                    <a:solidFill>
                      <a:schemeClr val="bg1"/>
                    </a:solidFill>
                  </a:tcPr>
                </a:tc>
                <a:tc>
                  <a:txBody>
                    <a:bodyPr/>
                    <a:lstStyle/>
                    <a:p>
                      <a:pPr marL="0" marR="0" algn="r" fontAlgn="base">
                        <a:lnSpc>
                          <a:spcPct val="107000"/>
                        </a:lnSpc>
                        <a:spcBef>
                          <a:spcPts val="0"/>
                        </a:spcBef>
                        <a:spcAft>
                          <a:spcPts val="0"/>
                        </a:spcAft>
                      </a:pPr>
                      <a:r>
                        <a:rPr lang="en-US" sz="1100" b="0" dirty="0">
                          <a:solidFill>
                            <a:schemeClr val="tx1"/>
                          </a:solidFill>
                          <a:effectLst/>
                        </a:rPr>
                        <a:t>0.130</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217" marR="39217" marT="23530" marB="23530" anchor="b">
                    <a:solidFill>
                      <a:schemeClr val="bg1"/>
                    </a:solidFill>
                  </a:tcPr>
                </a:tc>
                <a:extLst>
                  <a:ext uri="{0D108BD9-81ED-4DB2-BD59-A6C34878D82A}">
                    <a16:rowId xmlns:a16="http://schemas.microsoft.com/office/drawing/2014/main" val="892236881"/>
                  </a:ext>
                </a:extLst>
              </a:tr>
              <a:tr h="535157">
                <a:tc>
                  <a:txBody>
                    <a:bodyPr/>
                    <a:lstStyle/>
                    <a:p>
                      <a:pPr marL="0" marR="0" fontAlgn="base">
                        <a:lnSpc>
                          <a:spcPct val="107000"/>
                        </a:lnSpc>
                        <a:spcBef>
                          <a:spcPts val="0"/>
                        </a:spcBef>
                        <a:spcAft>
                          <a:spcPts val="0"/>
                        </a:spcAft>
                      </a:pPr>
                      <a:r>
                        <a:rPr lang="en-US" sz="1100" b="0" dirty="0">
                          <a:solidFill>
                            <a:schemeClr val="tx1"/>
                          </a:solidFill>
                          <a:effectLst/>
                        </a:rPr>
                        <a:t>Potassium (K) .20%</a:t>
                      </a:r>
                      <a:br>
                        <a:rPr lang="en-US" sz="1100" b="0" dirty="0">
                          <a:solidFill>
                            <a:schemeClr val="tx1"/>
                          </a:solidFill>
                          <a:effectLst/>
                        </a:rPr>
                      </a:br>
                      <a:r>
                        <a:rPr lang="en-US" sz="1100" b="0" dirty="0">
                          <a:solidFill>
                            <a:schemeClr val="tx1"/>
                          </a:solidFill>
                          <a:effectLst/>
                        </a:rPr>
                        <a:t>Major electrolyte of blood and cellular fluid. Required for maintenance of pH and nervous system.</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217" marR="39217" marT="23530" marB="23530" anchor="b">
                    <a:solidFill>
                      <a:schemeClr val="bg1"/>
                    </a:solidFill>
                  </a:tcPr>
                </a:tc>
                <a:tc>
                  <a:txBody>
                    <a:bodyPr/>
                    <a:lstStyle/>
                    <a:p>
                      <a:pPr marL="0" marR="0" algn="r" fontAlgn="base">
                        <a:lnSpc>
                          <a:spcPct val="107000"/>
                        </a:lnSpc>
                        <a:spcBef>
                          <a:spcPts val="0"/>
                        </a:spcBef>
                        <a:spcAft>
                          <a:spcPts val="0"/>
                        </a:spcAft>
                      </a:pPr>
                      <a:r>
                        <a:rPr lang="en-US" sz="1100" b="0" dirty="0">
                          <a:solidFill>
                            <a:schemeClr val="tx1"/>
                          </a:solidFill>
                          <a:effectLst/>
                        </a:rPr>
                        <a:t>2.600</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217" marR="39217" marT="23530" marB="23530" anchor="b">
                    <a:solidFill>
                      <a:schemeClr val="bg1"/>
                    </a:solidFill>
                  </a:tcPr>
                </a:tc>
                <a:extLst>
                  <a:ext uri="{0D108BD9-81ED-4DB2-BD59-A6C34878D82A}">
                    <a16:rowId xmlns:a16="http://schemas.microsoft.com/office/drawing/2014/main" val="1797933103"/>
                  </a:ext>
                </a:extLst>
              </a:tr>
              <a:tr h="424133">
                <a:tc>
                  <a:txBody>
                    <a:bodyPr/>
                    <a:lstStyle/>
                    <a:p>
                      <a:pPr marL="0" marR="0" fontAlgn="base">
                        <a:lnSpc>
                          <a:spcPct val="107000"/>
                        </a:lnSpc>
                        <a:spcBef>
                          <a:spcPts val="0"/>
                        </a:spcBef>
                        <a:spcAft>
                          <a:spcPts val="0"/>
                        </a:spcAft>
                      </a:pPr>
                      <a:r>
                        <a:rPr lang="en-US" sz="1100" b="0" dirty="0">
                          <a:solidFill>
                            <a:schemeClr val="tx1"/>
                          </a:solidFill>
                          <a:effectLst/>
                        </a:rPr>
                        <a:t>Sulfur (S) .20%</a:t>
                      </a:r>
                      <a:br>
                        <a:rPr lang="en-US" sz="1100" b="0" dirty="0">
                          <a:solidFill>
                            <a:schemeClr val="tx1"/>
                          </a:solidFill>
                          <a:effectLst/>
                        </a:rPr>
                      </a:br>
                      <a:r>
                        <a:rPr lang="en-US" sz="1100" b="0" dirty="0">
                          <a:solidFill>
                            <a:schemeClr val="tx1"/>
                          </a:solidFill>
                          <a:effectLst/>
                        </a:rPr>
                        <a:t>Element of the essential amino acids.</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217" marR="39217" marT="23530" marB="23530" anchor="b">
                    <a:solidFill>
                      <a:schemeClr val="bg1"/>
                    </a:solidFill>
                  </a:tcPr>
                </a:tc>
                <a:tc>
                  <a:txBody>
                    <a:bodyPr/>
                    <a:lstStyle/>
                    <a:p>
                      <a:pPr marL="0" marR="0" algn="r" fontAlgn="base">
                        <a:lnSpc>
                          <a:spcPct val="107000"/>
                        </a:lnSpc>
                        <a:spcBef>
                          <a:spcPts val="0"/>
                        </a:spcBef>
                        <a:spcAft>
                          <a:spcPts val="0"/>
                        </a:spcAft>
                      </a:pPr>
                      <a:r>
                        <a:rPr lang="en-US" sz="1100" b="0" dirty="0">
                          <a:solidFill>
                            <a:schemeClr val="tx1"/>
                          </a:solidFill>
                          <a:effectLst/>
                        </a:rPr>
                        <a:t>0.030</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217" marR="39217" marT="23530" marB="23530" anchor="b">
                    <a:solidFill>
                      <a:schemeClr val="bg1"/>
                    </a:solidFill>
                  </a:tcPr>
                </a:tc>
                <a:extLst>
                  <a:ext uri="{0D108BD9-81ED-4DB2-BD59-A6C34878D82A}">
                    <a16:rowId xmlns:a16="http://schemas.microsoft.com/office/drawing/2014/main" val="776834924"/>
                  </a:ext>
                </a:extLst>
              </a:tr>
              <a:tr h="617243">
                <a:tc>
                  <a:txBody>
                    <a:bodyPr/>
                    <a:lstStyle/>
                    <a:p>
                      <a:pPr marL="0" marR="0" fontAlgn="base">
                        <a:lnSpc>
                          <a:spcPct val="107000"/>
                        </a:lnSpc>
                        <a:spcBef>
                          <a:spcPts val="0"/>
                        </a:spcBef>
                        <a:spcAft>
                          <a:spcPts val="0"/>
                        </a:spcAft>
                      </a:pPr>
                      <a:r>
                        <a:rPr lang="en-US" sz="1100" b="0" dirty="0">
                          <a:solidFill>
                            <a:schemeClr val="tx1"/>
                          </a:solidFill>
                          <a:effectLst/>
                        </a:rPr>
                        <a:t>Sodium (Na) .14%</a:t>
                      </a:r>
                      <a:br>
                        <a:rPr lang="en-US" sz="1100" b="0" dirty="0">
                          <a:solidFill>
                            <a:schemeClr val="tx1"/>
                          </a:solidFill>
                          <a:effectLst/>
                        </a:rPr>
                      </a:br>
                      <a:r>
                        <a:rPr lang="en-US" sz="1100" b="0" dirty="0">
                          <a:solidFill>
                            <a:schemeClr val="tx1"/>
                          </a:solidFill>
                          <a:effectLst/>
                        </a:rPr>
                        <a:t>Major electrolyte of blood and cellular fluid. Required for maintenance of pH and water balance. Vital to the transmission of impulses from our brains to muscles.</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217" marR="39217" marT="23530" marB="23530" anchor="b">
                    <a:solidFill>
                      <a:schemeClr val="bg1"/>
                    </a:solidFill>
                  </a:tcPr>
                </a:tc>
                <a:tc>
                  <a:txBody>
                    <a:bodyPr/>
                    <a:lstStyle/>
                    <a:p>
                      <a:pPr marL="0" marR="0" algn="r" fontAlgn="base">
                        <a:lnSpc>
                          <a:spcPct val="107000"/>
                        </a:lnSpc>
                        <a:spcBef>
                          <a:spcPts val="0"/>
                        </a:spcBef>
                        <a:spcAft>
                          <a:spcPts val="0"/>
                        </a:spcAft>
                      </a:pPr>
                      <a:r>
                        <a:rPr lang="en-US" sz="1100" b="0" dirty="0">
                          <a:solidFill>
                            <a:schemeClr val="tx1"/>
                          </a:solidFill>
                          <a:effectLst/>
                        </a:rPr>
                        <a:t>2.800</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217" marR="39217" marT="23530" marB="23530" anchor="b">
                    <a:solidFill>
                      <a:schemeClr val="bg1"/>
                    </a:solidFill>
                  </a:tcPr>
                </a:tc>
                <a:extLst>
                  <a:ext uri="{0D108BD9-81ED-4DB2-BD59-A6C34878D82A}">
                    <a16:rowId xmlns:a16="http://schemas.microsoft.com/office/drawing/2014/main" val="1816877973"/>
                  </a:ext>
                </a:extLst>
              </a:tr>
              <a:tr h="535157">
                <a:tc>
                  <a:txBody>
                    <a:bodyPr/>
                    <a:lstStyle/>
                    <a:p>
                      <a:pPr marL="0" marR="0" fontAlgn="base">
                        <a:lnSpc>
                          <a:spcPct val="107000"/>
                        </a:lnSpc>
                        <a:spcBef>
                          <a:spcPts val="0"/>
                        </a:spcBef>
                        <a:spcAft>
                          <a:spcPts val="0"/>
                        </a:spcAft>
                      </a:pPr>
                      <a:r>
                        <a:rPr lang="en-US" sz="1100" b="0" dirty="0">
                          <a:solidFill>
                            <a:schemeClr val="tx1"/>
                          </a:solidFill>
                          <a:effectLst/>
                        </a:rPr>
                        <a:t>Chlorine (Cl) .12%</a:t>
                      </a:r>
                      <a:br>
                        <a:rPr lang="en-US" sz="1100" b="0" dirty="0">
                          <a:solidFill>
                            <a:schemeClr val="tx1"/>
                          </a:solidFill>
                          <a:effectLst/>
                        </a:rPr>
                      </a:br>
                      <a:r>
                        <a:rPr lang="en-US" sz="1100" b="0" dirty="0">
                          <a:solidFill>
                            <a:schemeClr val="tx1"/>
                          </a:solidFill>
                          <a:effectLst/>
                        </a:rPr>
                        <a:t>Major electrolyte of blood and cellular fluid. Balance of pH and water. Used in balancing electrical charges in nervous system.</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217" marR="39217" marT="23530" marB="23530" anchor="b">
                    <a:solidFill>
                      <a:schemeClr val="bg1"/>
                    </a:solidFill>
                  </a:tcPr>
                </a:tc>
                <a:tc>
                  <a:txBody>
                    <a:bodyPr/>
                    <a:lstStyle/>
                    <a:p>
                      <a:pPr marL="0" marR="0" algn="r" fontAlgn="base">
                        <a:lnSpc>
                          <a:spcPct val="107000"/>
                        </a:lnSpc>
                        <a:spcBef>
                          <a:spcPts val="0"/>
                        </a:spcBef>
                        <a:spcAft>
                          <a:spcPts val="1200"/>
                        </a:spcAft>
                      </a:pPr>
                      <a:r>
                        <a:rPr lang="en-US" sz="1100" b="0" dirty="0">
                          <a:solidFill>
                            <a:schemeClr val="tx1"/>
                          </a:solidFill>
                          <a:effectLst/>
                        </a:rPr>
                        <a:t>0.005</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217" marR="39217" marT="23530" marB="23530" anchor="b">
                    <a:solidFill>
                      <a:schemeClr val="bg1"/>
                    </a:solidFill>
                  </a:tcPr>
                </a:tc>
                <a:extLst>
                  <a:ext uri="{0D108BD9-81ED-4DB2-BD59-A6C34878D82A}">
                    <a16:rowId xmlns:a16="http://schemas.microsoft.com/office/drawing/2014/main" val="2661657852"/>
                  </a:ext>
                </a:extLst>
              </a:tr>
              <a:tr h="424133">
                <a:tc>
                  <a:txBody>
                    <a:bodyPr/>
                    <a:lstStyle/>
                    <a:p>
                      <a:pPr marL="0" marR="0" fontAlgn="base">
                        <a:lnSpc>
                          <a:spcPct val="107000"/>
                        </a:lnSpc>
                        <a:spcBef>
                          <a:spcPts val="0"/>
                        </a:spcBef>
                        <a:spcAft>
                          <a:spcPts val="0"/>
                        </a:spcAft>
                      </a:pPr>
                      <a:r>
                        <a:rPr lang="en-US" sz="1100" b="0" dirty="0">
                          <a:solidFill>
                            <a:schemeClr val="tx1"/>
                          </a:solidFill>
                          <a:effectLst/>
                        </a:rPr>
                        <a:t>Magnesium (Mg) .027%</a:t>
                      </a:r>
                      <a:br>
                        <a:rPr lang="en-US" sz="1100" b="0" dirty="0">
                          <a:solidFill>
                            <a:schemeClr val="tx1"/>
                          </a:solidFill>
                          <a:effectLst/>
                        </a:rPr>
                      </a:br>
                      <a:r>
                        <a:rPr lang="en-US" sz="1100" b="0" dirty="0">
                          <a:solidFill>
                            <a:schemeClr val="tx1"/>
                          </a:solidFill>
                          <a:effectLst/>
                        </a:rPr>
                        <a:t>Important in bone structure.</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217" marR="39217" marT="23530" marB="23530" anchor="b">
                    <a:solidFill>
                      <a:schemeClr val="bg1"/>
                    </a:solidFill>
                  </a:tcPr>
                </a:tc>
                <a:tc>
                  <a:txBody>
                    <a:bodyPr/>
                    <a:lstStyle/>
                    <a:p>
                      <a:pPr marL="0" marR="0" algn="r" fontAlgn="base">
                        <a:lnSpc>
                          <a:spcPct val="107000"/>
                        </a:lnSpc>
                        <a:spcBef>
                          <a:spcPts val="0"/>
                        </a:spcBef>
                        <a:spcAft>
                          <a:spcPts val="0"/>
                        </a:spcAft>
                      </a:pPr>
                      <a:r>
                        <a:rPr lang="en-US" sz="1100" b="0" dirty="0">
                          <a:solidFill>
                            <a:schemeClr val="tx1"/>
                          </a:solidFill>
                          <a:effectLst/>
                        </a:rPr>
                        <a:t>2.100</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217" marR="39217" marT="23530" marB="23530" anchor="b">
                    <a:solidFill>
                      <a:schemeClr val="bg1"/>
                    </a:solidFill>
                  </a:tcPr>
                </a:tc>
                <a:extLst>
                  <a:ext uri="{0D108BD9-81ED-4DB2-BD59-A6C34878D82A}">
                    <a16:rowId xmlns:a16="http://schemas.microsoft.com/office/drawing/2014/main" val="3029558156"/>
                  </a:ext>
                </a:extLst>
              </a:tr>
              <a:tr h="424133">
                <a:tc>
                  <a:txBody>
                    <a:bodyPr/>
                    <a:lstStyle/>
                    <a:p>
                      <a:pPr marL="0" marR="0" fontAlgn="base">
                        <a:lnSpc>
                          <a:spcPct val="107000"/>
                        </a:lnSpc>
                        <a:spcBef>
                          <a:spcPts val="0"/>
                        </a:spcBef>
                        <a:spcAft>
                          <a:spcPts val="0"/>
                        </a:spcAft>
                      </a:pPr>
                      <a:r>
                        <a:rPr lang="en-US" sz="1100" b="0" dirty="0">
                          <a:solidFill>
                            <a:schemeClr val="tx1"/>
                          </a:solidFill>
                          <a:effectLst/>
                        </a:rPr>
                        <a:t>Silicon (Si) .026% Essential nutrient for healthy bone metabolism.</a:t>
                      </a:r>
                    </a:p>
                    <a:p>
                      <a:pPr marL="0" marR="0" fontAlgn="base">
                        <a:lnSpc>
                          <a:spcPct val="107000"/>
                        </a:lnSpc>
                        <a:spcBef>
                          <a:spcPts val="0"/>
                        </a:spcBef>
                        <a:spcAft>
                          <a:spcPts val="0"/>
                        </a:spcAft>
                      </a:pP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217" marR="39217" marT="23530" marB="23530" anchor="b">
                    <a:solidFill>
                      <a:schemeClr val="bg1"/>
                    </a:solidFill>
                  </a:tcPr>
                </a:tc>
                <a:tc>
                  <a:txBody>
                    <a:bodyPr/>
                    <a:lstStyle/>
                    <a:p>
                      <a:pPr marL="0" marR="0" algn="r" fontAlgn="base">
                        <a:lnSpc>
                          <a:spcPct val="107000"/>
                        </a:lnSpc>
                        <a:spcBef>
                          <a:spcPts val="0"/>
                        </a:spcBef>
                        <a:spcAft>
                          <a:spcPts val="0"/>
                        </a:spcAft>
                      </a:pPr>
                      <a:r>
                        <a:rPr lang="en-US" sz="1100" b="0" dirty="0">
                          <a:solidFill>
                            <a:schemeClr val="tx1"/>
                          </a:solidFill>
                          <a:effectLst/>
                        </a:rPr>
                        <a:t>27.700</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217" marR="39217" marT="23530" marB="23530" anchor="b">
                    <a:solidFill>
                      <a:schemeClr val="bg1"/>
                    </a:solidFill>
                  </a:tcPr>
                </a:tc>
                <a:extLst>
                  <a:ext uri="{0D108BD9-81ED-4DB2-BD59-A6C34878D82A}">
                    <a16:rowId xmlns:a16="http://schemas.microsoft.com/office/drawing/2014/main" val="1957119690"/>
                  </a:ext>
                </a:extLst>
              </a:tr>
            </a:tbl>
          </a:graphicData>
        </a:graphic>
      </p:graphicFrame>
    </p:spTree>
    <p:extLst>
      <p:ext uri="{BB962C8B-B14F-4D97-AF65-F5344CB8AC3E}">
        <p14:creationId xmlns:p14="http://schemas.microsoft.com/office/powerpoint/2010/main" val="2297941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10A1EB22-275B-4A28-AE8A-7912A4010F75}"/>
              </a:ext>
            </a:extLst>
          </p:cNvPr>
          <p:cNvGraphicFramePr>
            <a:graphicFrameLocks noGrp="1"/>
          </p:cNvGraphicFramePr>
          <p:nvPr>
            <p:ph idx="1"/>
            <p:extLst>
              <p:ext uri="{D42A27DB-BD31-4B8C-83A1-F6EECF244321}">
                <p14:modId xmlns:p14="http://schemas.microsoft.com/office/powerpoint/2010/main" val="2155265095"/>
              </p:ext>
            </p:extLst>
          </p:nvPr>
        </p:nvGraphicFramePr>
        <p:xfrm>
          <a:off x="357809" y="291548"/>
          <a:ext cx="10667999" cy="6449893"/>
        </p:xfrm>
        <a:graphic>
          <a:graphicData uri="http://schemas.openxmlformats.org/drawingml/2006/table">
            <a:tbl>
              <a:tblPr firstRow="1" firstCol="1" bandRow="1">
                <a:tableStyleId>{5C22544A-7EE6-4342-B048-85BDC9FD1C3A}</a:tableStyleId>
              </a:tblPr>
              <a:tblGrid>
                <a:gridCol w="9298197">
                  <a:extLst>
                    <a:ext uri="{9D8B030D-6E8A-4147-A177-3AD203B41FA5}">
                      <a16:colId xmlns:a16="http://schemas.microsoft.com/office/drawing/2014/main" val="139955807"/>
                    </a:ext>
                  </a:extLst>
                </a:gridCol>
                <a:gridCol w="1369802">
                  <a:extLst>
                    <a:ext uri="{9D8B030D-6E8A-4147-A177-3AD203B41FA5}">
                      <a16:colId xmlns:a16="http://schemas.microsoft.com/office/drawing/2014/main" val="2629484872"/>
                    </a:ext>
                  </a:extLst>
                </a:gridCol>
              </a:tblGrid>
              <a:tr h="272515">
                <a:tc>
                  <a:txBody>
                    <a:bodyPr/>
                    <a:lstStyle/>
                    <a:p>
                      <a:pPr marL="0" marR="0" fontAlgn="base">
                        <a:lnSpc>
                          <a:spcPct val="107000"/>
                        </a:lnSpc>
                        <a:spcBef>
                          <a:spcPts val="0"/>
                        </a:spcBef>
                        <a:spcAft>
                          <a:spcPts val="0"/>
                        </a:spcAft>
                      </a:pPr>
                      <a:r>
                        <a:rPr lang="en-US" sz="1200" dirty="0">
                          <a:solidFill>
                            <a:schemeClr val="tx1"/>
                          </a:solidFill>
                          <a:effectLst/>
                        </a:rPr>
                        <a:t>Trace Elements</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72" marR="60472" marT="36283" marB="36283" anchor="b">
                    <a:solidFill>
                      <a:schemeClr val="bg1"/>
                    </a:solidFill>
                  </a:tcPr>
                </a:tc>
                <a:tc>
                  <a:txBody>
                    <a:bodyPr/>
                    <a:lstStyle/>
                    <a:p>
                      <a:pPr marL="0" marR="0" algn="r" fontAlgn="base">
                        <a:lnSpc>
                          <a:spcPct val="107000"/>
                        </a:lnSpc>
                        <a:spcBef>
                          <a:spcPts val="0"/>
                        </a:spcBef>
                        <a:spcAft>
                          <a:spcPts val="1200"/>
                        </a:spcAft>
                      </a:pPr>
                      <a:r>
                        <a:rPr lang="en-US"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72" marR="60472" marT="36283" marB="36283" anchor="b">
                    <a:solidFill>
                      <a:schemeClr val="bg1"/>
                    </a:solidFill>
                  </a:tcPr>
                </a:tc>
                <a:extLst>
                  <a:ext uri="{0D108BD9-81ED-4DB2-BD59-A6C34878D82A}">
                    <a16:rowId xmlns:a16="http://schemas.microsoft.com/office/drawing/2014/main" val="2711194473"/>
                  </a:ext>
                </a:extLst>
              </a:tr>
              <a:tr h="477929">
                <a:tc>
                  <a:txBody>
                    <a:bodyPr/>
                    <a:lstStyle/>
                    <a:p>
                      <a:pPr marL="0" marR="0" fontAlgn="base">
                        <a:lnSpc>
                          <a:spcPct val="107000"/>
                        </a:lnSpc>
                        <a:spcBef>
                          <a:spcPts val="0"/>
                        </a:spcBef>
                        <a:spcAft>
                          <a:spcPts val="0"/>
                        </a:spcAft>
                      </a:pPr>
                      <a:r>
                        <a:rPr lang="en-US" sz="1200" dirty="0">
                          <a:solidFill>
                            <a:schemeClr val="tx1"/>
                          </a:solidFill>
                          <a:effectLst/>
                        </a:rPr>
                        <a:t>Iron (Fe) .006%</a:t>
                      </a:r>
                      <a:br>
                        <a:rPr lang="en-US" sz="1200" dirty="0">
                          <a:solidFill>
                            <a:schemeClr val="tx1"/>
                          </a:solidFill>
                          <a:effectLst/>
                        </a:rPr>
                      </a:br>
                      <a:r>
                        <a:rPr lang="en-US" sz="1200" dirty="0">
                          <a:solidFill>
                            <a:schemeClr val="tx1"/>
                          </a:solidFill>
                          <a:effectLst/>
                        </a:rPr>
                        <a:t>Contained in blood, required for oxygen transport.</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72" marR="60472" marT="36283" marB="36283" anchor="b">
                    <a:solidFill>
                      <a:schemeClr val="bg1"/>
                    </a:solidFill>
                  </a:tcPr>
                </a:tc>
                <a:tc>
                  <a:txBody>
                    <a:bodyPr/>
                    <a:lstStyle/>
                    <a:p>
                      <a:pPr marL="0" marR="0" algn="r" fontAlgn="base">
                        <a:lnSpc>
                          <a:spcPct val="107000"/>
                        </a:lnSpc>
                        <a:spcBef>
                          <a:spcPts val="0"/>
                        </a:spcBef>
                        <a:spcAft>
                          <a:spcPts val="0"/>
                        </a:spcAft>
                      </a:pPr>
                      <a:r>
                        <a:rPr lang="en-US" sz="1200">
                          <a:solidFill>
                            <a:schemeClr val="tx1"/>
                          </a:solidFill>
                          <a:effectLst/>
                        </a:rPr>
                        <a:t>5.000</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72" marR="60472" marT="36283" marB="36283" anchor="b">
                    <a:solidFill>
                      <a:schemeClr val="bg1"/>
                    </a:solidFill>
                  </a:tcPr>
                </a:tc>
                <a:extLst>
                  <a:ext uri="{0D108BD9-81ED-4DB2-BD59-A6C34878D82A}">
                    <a16:rowId xmlns:a16="http://schemas.microsoft.com/office/drawing/2014/main" val="2886869629"/>
                  </a:ext>
                </a:extLst>
              </a:tr>
              <a:tr h="477929">
                <a:tc>
                  <a:txBody>
                    <a:bodyPr/>
                    <a:lstStyle/>
                    <a:p>
                      <a:pPr marL="0" marR="0" fontAlgn="base">
                        <a:lnSpc>
                          <a:spcPct val="107000"/>
                        </a:lnSpc>
                        <a:spcBef>
                          <a:spcPts val="0"/>
                        </a:spcBef>
                        <a:spcAft>
                          <a:spcPts val="0"/>
                        </a:spcAft>
                      </a:pPr>
                      <a:r>
                        <a:rPr lang="en-US" sz="1200" dirty="0">
                          <a:solidFill>
                            <a:schemeClr val="tx1"/>
                          </a:solidFill>
                          <a:effectLst/>
                        </a:rPr>
                        <a:t>Fluorine (F) .0037%</a:t>
                      </a:r>
                      <a:br>
                        <a:rPr lang="en-US" sz="1200" dirty="0">
                          <a:solidFill>
                            <a:schemeClr val="tx1"/>
                          </a:solidFill>
                          <a:effectLst/>
                        </a:rPr>
                      </a:br>
                      <a:r>
                        <a:rPr lang="en-US" sz="1200" dirty="0">
                          <a:solidFill>
                            <a:schemeClr val="tx1"/>
                          </a:solidFill>
                          <a:effectLst/>
                        </a:rPr>
                        <a:t>Helps the body strengthen the bones and teeth.</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72" marR="60472" marT="36283" marB="36283" anchor="b">
                    <a:solidFill>
                      <a:schemeClr val="bg1"/>
                    </a:solidFill>
                  </a:tcPr>
                </a:tc>
                <a:tc>
                  <a:txBody>
                    <a:bodyPr/>
                    <a:lstStyle/>
                    <a:p>
                      <a:pPr marL="0" marR="0" algn="r" fontAlgn="base">
                        <a:lnSpc>
                          <a:spcPct val="107000"/>
                        </a:lnSpc>
                        <a:spcBef>
                          <a:spcPts val="0"/>
                        </a:spcBef>
                        <a:spcAft>
                          <a:spcPts val="0"/>
                        </a:spcAft>
                      </a:pPr>
                      <a:r>
                        <a:rPr lang="en-US" sz="1200">
                          <a:solidFill>
                            <a:schemeClr val="tx1"/>
                          </a:solidFill>
                          <a:effectLst/>
                        </a:rPr>
                        <a:t>0.080</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72" marR="60472" marT="36283" marB="36283" anchor="b">
                    <a:solidFill>
                      <a:schemeClr val="bg1"/>
                    </a:solidFill>
                  </a:tcPr>
                </a:tc>
                <a:extLst>
                  <a:ext uri="{0D108BD9-81ED-4DB2-BD59-A6C34878D82A}">
                    <a16:rowId xmlns:a16="http://schemas.microsoft.com/office/drawing/2014/main" val="1388537597"/>
                  </a:ext>
                </a:extLst>
              </a:tr>
              <a:tr h="477929">
                <a:tc>
                  <a:txBody>
                    <a:bodyPr/>
                    <a:lstStyle/>
                    <a:p>
                      <a:pPr marL="0" marR="0" fontAlgn="base">
                        <a:lnSpc>
                          <a:spcPct val="107000"/>
                        </a:lnSpc>
                        <a:spcBef>
                          <a:spcPts val="0"/>
                        </a:spcBef>
                        <a:spcAft>
                          <a:spcPts val="0"/>
                        </a:spcAft>
                      </a:pPr>
                      <a:r>
                        <a:rPr lang="en-US" sz="1200" dirty="0">
                          <a:solidFill>
                            <a:schemeClr val="tx1"/>
                          </a:solidFill>
                          <a:effectLst/>
                        </a:rPr>
                        <a:t>Copper (Cu) .0001%</a:t>
                      </a:r>
                      <a:br>
                        <a:rPr lang="en-US" sz="1200" dirty="0">
                          <a:solidFill>
                            <a:schemeClr val="tx1"/>
                          </a:solidFill>
                          <a:effectLst/>
                        </a:rPr>
                      </a:br>
                      <a:r>
                        <a:rPr lang="en-US" sz="1200" dirty="0">
                          <a:solidFill>
                            <a:schemeClr val="tx1"/>
                          </a:solidFill>
                          <a:effectLst/>
                        </a:rPr>
                        <a:t>Contained in enzymes, which regulate iron transport.</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72" marR="60472" marT="36283" marB="36283" anchor="b">
                    <a:solidFill>
                      <a:schemeClr val="bg1"/>
                    </a:solidFill>
                  </a:tcPr>
                </a:tc>
                <a:tc>
                  <a:txBody>
                    <a:bodyPr/>
                    <a:lstStyle/>
                    <a:p>
                      <a:pPr marL="0" marR="0" algn="r" fontAlgn="base">
                        <a:lnSpc>
                          <a:spcPct val="107000"/>
                        </a:lnSpc>
                        <a:spcBef>
                          <a:spcPts val="0"/>
                        </a:spcBef>
                        <a:spcAft>
                          <a:spcPts val="0"/>
                        </a:spcAft>
                      </a:pPr>
                      <a:r>
                        <a:rPr lang="en-US" sz="1200">
                          <a:solidFill>
                            <a:schemeClr val="tx1"/>
                          </a:solidFill>
                          <a:effectLst/>
                        </a:rPr>
                        <a:t>0.010</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72" marR="60472" marT="36283" marB="36283" anchor="b">
                    <a:solidFill>
                      <a:schemeClr val="bg1"/>
                    </a:solidFill>
                  </a:tcPr>
                </a:tc>
                <a:extLst>
                  <a:ext uri="{0D108BD9-81ED-4DB2-BD59-A6C34878D82A}">
                    <a16:rowId xmlns:a16="http://schemas.microsoft.com/office/drawing/2014/main" val="3260279721"/>
                  </a:ext>
                </a:extLst>
              </a:tr>
              <a:tr h="683343">
                <a:tc>
                  <a:txBody>
                    <a:bodyPr/>
                    <a:lstStyle/>
                    <a:p>
                      <a:pPr marL="0" marR="0" fontAlgn="base">
                        <a:lnSpc>
                          <a:spcPct val="107000"/>
                        </a:lnSpc>
                        <a:spcBef>
                          <a:spcPts val="0"/>
                        </a:spcBef>
                        <a:spcAft>
                          <a:spcPts val="0"/>
                        </a:spcAft>
                      </a:pPr>
                      <a:r>
                        <a:rPr lang="en-US" sz="1200" dirty="0">
                          <a:solidFill>
                            <a:schemeClr val="tx1"/>
                          </a:solidFill>
                          <a:effectLst/>
                        </a:rPr>
                        <a:t>Zinc (Zn) .0033%</a:t>
                      </a:r>
                      <a:br>
                        <a:rPr lang="en-US" sz="1200" dirty="0">
                          <a:solidFill>
                            <a:schemeClr val="tx1"/>
                          </a:solidFill>
                          <a:effectLst/>
                        </a:rPr>
                      </a:br>
                      <a:r>
                        <a:rPr lang="en-US" sz="1200" dirty="0">
                          <a:solidFill>
                            <a:schemeClr val="tx1"/>
                          </a:solidFill>
                          <a:effectLst/>
                        </a:rPr>
                        <a:t>Growth and repair of tissues. Required for DNA binding. Creation, release, and use of hormones. Sight, taste, and smell depend on zinc.</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72" marR="60472" marT="36283" marB="36283" anchor="b">
                    <a:solidFill>
                      <a:schemeClr val="bg1"/>
                    </a:solidFill>
                  </a:tcPr>
                </a:tc>
                <a:tc>
                  <a:txBody>
                    <a:bodyPr/>
                    <a:lstStyle/>
                    <a:p>
                      <a:pPr marL="0" marR="0" algn="r" fontAlgn="base">
                        <a:lnSpc>
                          <a:spcPct val="107000"/>
                        </a:lnSpc>
                        <a:spcBef>
                          <a:spcPts val="0"/>
                        </a:spcBef>
                        <a:spcAft>
                          <a:spcPts val="1200"/>
                        </a:spcAft>
                      </a:pPr>
                      <a:r>
                        <a:rPr lang="en-US" sz="1200">
                          <a:solidFill>
                            <a:schemeClr val="tx1"/>
                          </a:solidFill>
                          <a:effectLst/>
                        </a:rPr>
                        <a:t>Trace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72" marR="60472" marT="36283" marB="36283" anchor="b">
                    <a:solidFill>
                      <a:schemeClr val="bg1"/>
                    </a:solidFill>
                  </a:tcPr>
                </a:tc>
                <a:extLst>
                  <a:ext uri="{0D108BD9-81ED-4DB2-BD59-A6C34878D82A}">
                    <a16:rowId xmlns:a16="http://schemas.microsoft.com/office/drawing/2014/main" val="3637601256"/>
                  </a:ext>
                </a:extLst>
              </a:tr>
              <a:tr h="477929">
                <a:tc>
                  <a:txBody>
                    <a:bodyPr/>
                    <a:lstStyle/>
                    <a:p>
                      <a:pPr marL="0" marR="0" fontAlgn="base">
                        <a:lnSpc>
                          <a:spcPct val="107000"/>
                        </a:lnSpc>
                        <a:spcBef>
                          <a:spcPts val="0"/>
                        </a:spcBef>
                        <a:spcAft>
                          <a:spcPts val="0"/>
                        </a:spcAft>
                      </a:pPr>
                      <a:r>
                        <a:rPr lang="en-US" sz="1200" dirty="0">
                          <a:solidFill>
                            <a:schemeClr val="tx1"/>
                          </a:solidFill>
                          <a:effectLst/>
                        </a:rPr>
                        <a:t>Aluminum (Al) .00008%</a:t>
                      </a:r>
                      <a:br>
                        <a:rPr lang="en-US" sz="1200" dirty="0">
                          <a:solidFill>
                            <a:schemeClr val="tx1"/>
                          </a:solidFill>
                          <a:effectLst/>
                        </a:rPr>
                      </a:br>
                      <a:r>
                        <a:rPr lang="en-US" sz="1200" dirty="0">
                          <a:solidFill>
                            <a:schemeClr val="tx1"/>
                          </a:solidFill>
                          <a:effectLst/>
                        </a:rPr>
                        <a:t>Involved in the action of a few enzymes.</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72" marR="60472" marT="36283" marB="36283" anchor="b">
                    <a:solidFill>
                      <a:schemeClr val="bg1"/>
                    </a:solidFill>
                  </a:tcPr>
                </a:tc>
                <a:tc>
                  <a:txBody>
                    <a:bodyPr/>
                    <a:lstStyle/>
                    <a:p>
                      <a:pPr marL="0" marR="0" algn="r" fontAlgn="base">
                        <a:lnSpc>
                          <a:spcPct val="107000"/>
                        </a:lnSpc>
                        <a:spcBef>
                          <a:spcPts val="0"/>
                        </a:spcBef>
                        <a:spcAft>
                          <a:spcPts val="0"/>
                        </a:spcAft>
                      </a:pPr>
                      <a:r>
                        <a:rPr lang="en-US" sz="1200">
                          <a:solidFill>
                            <a:schemeClr val="tx1"/>
                          </a:solidFill>
                          <a:effectLst/>
                        </a:rPr>
                        <a:t>8.100</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72" marR="60472" marT="36283" marB="36283" anchor="b">
                    <a:solidFill>
                      <a:schemeClr val="bg1"/>
                    </a:solidFill>
                  </a:tcPr>
                </a:tc>
                <a:extLst>
                  <a:ext uri="{0D108BD9-81ED-4DB2-BD59-A6C34878D82A}">
                    <a16:rowId xmlns:a16="http://schemas.microsoft.com/office/drawing/2014/main" val="202108743"/>
                  </a:ext>
                </a:extLst>
              </a:tr>
              <a:tr h="763770">
                <a:tc>
                  <a:txBody>
                    <a:bodyPr/>
                    <a:lstStyle/>
                    <a:p>
                      <a:pPr marL="0" marR="0" fontAlgn="base">
                        <a:lnSpc>
                          <a:spcPct val="107000"/>
                        </a:lnSpc>
                        <a:spcBef>
                          <a:spcPts val="0"/>
                        </a:spcBef>
                        <a:spcAft>
                          <a:spcPts val="0"/>
                        </a:spcAft>
                      </a:pPr>
                      <a:r>
                        <a:rPr lang="en-US" sz="1200" dirty="0">
                          <a:solidFill>
                            <a:schemeClr val="tx1"/>
                          </a:solidFill>
                          <a:effectLst/>
                        </a:rPr>
                        <a:t>Manganese (Mn) .00002%</a:t>
                      </a:r>
                      <a:br>
                        <a:rPr lang="en-US" sz="1200" dirty="0">
                          <a:solidFill>
                            <a:schemeClr val="tx1"/>
                          </a:solidFill>
                          <a:effectLst/>
                        </a:rPr>
                      </a:br>
                      <a:r>
                        <a:rPr lang="en-US" sz="1200" dirty="0">
                          <a:solidFill>
                            <a:schemeClr val="tx1"/>
                          </a:solidFill>
                          <a:effectLst/>
                        </a:rPr>
                        <a:t>Supports the immune system, regulates blood sugar, involved in the production of energy and cell reproduction. Deficiency can lead to improper bone formation.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72" marR="60472" marT="36283" marB="36283" anchor="b">
                    <a:solidFill>
                      <a:schemeClr val="bg1"/>
                    </a:solidFill>
                  </a:tcPr>
                </a:tc>
                <a:tc>
                  <a:txBody>
                    <a:bodyPr/>
                    <a:lstStyle/>
                    <a:p>
                      <a:pPr marL="0" marR="0" algn="r" fontAlgn="base">
                        <a:lnSpc>
                          <a:spcPct val="107000"/>
                        </a:lnSpc>
                        <a:spcBef>
                          <a:spcPts val="0"/>
                        </a:spcBef>
                        <a:spcAft>
                          <a:spcPts val="0"/>
                        </a:spcAft>
                      </a:pPr>
                      <a:r>
                        <a:rPr lang="en-US" sz="1200">
                          <a:solidFill>
                            <a:schemeClr val="tx1"/>
                          </a:solidFill>
                          <a:effectLst/>
                        </a:rPr>
                        <a:t>0.100</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72" marR="60472" marT="36283" marB="36283" anchor="b">
                    <a:solidFill>
                      <a:schemeClr val="bg1"/>
                    </a:solidFill>
                  </a:tcPr>
                </a:tc>
                <a:extLst>
                  <a:ext uri="{0D108BD9-81ED-4DB2-BD59-A6C34878D82A}">
                    <a16:rowId xmlns:a16="http://schemas.microsoft.com/office/drawing/2014/main" val="151667905"/>
                  </a:ext>
                </a:extLst>
              </a:tr>
              <a:tr h="589674">
                <a:tc>
                  <a:txBody>
                    <a:bodyPr/>
                    <a:lstStyle/>
                    <a:p>
                      <a:pPr marL="0" marR="0" fontAlgn="base">
                        <a:lnSpc>
                          <a:spcPct val="107000"/>
                        </a:lnSpc>
                        <a:spcBef>
                          <a:spcPts val="0"/>
                        </a:spcBef>
                        <a:spcAft>
                          <a:spcPts val="0"/>
                        </a:spcAft>
                      </a:pPr>
                      <a:r>
                        <a:rPr lang="en-US" sz="1200" dirty="0">
                          <a:solidFill>
                            <a:schemeClr val="tx1"/>
                          </a:solidFill>
                          <a:effectLst/>
                        </a:rPr>
                        <a:t>Iodine (I) .00002</a:t>
                      </a:r>
                      <a:br>
                        <a:rPr lang="en-US" sz="1200" dirty="0">
                          <a:solidFill>
                            <a:schemeClr val="tx1"/>
                          </a:solidFill>
                          <a:effectLst/>
                        </a:rPr>
                      </a:br>
                      <a:r>
                        <a:rPr lang="en-US" sz="1200" dirty="0">
                          <a:solidFill>
                            <a:schemeClr val="tx1"/>
                          </a:solidFill>
                          <a:effectLst/>
                        </a:rPr>
                        <a:t>Used in production of thyroxine which plays an important role in metabolic rate.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72" marR="60472" marT="36283" marB="36283" anchor="b">
                    <a:solidFill>
                      <a:schemeClr val="bg1"/>
                    </a:solidFill>
                  </a:tcPr>
                </a:tc>
                <a:tc>
                  <a:txBody>
                    <a:bodyPr/>
                    <a:lstStyle/>
                    <a:p>
                      <a:pPr marL="0" marR="0" algn="r" fontAlgn="base">
                        <a:lnSpc>
                          <a:spcPct val="107000"/>
                        </a:lnSpc>
                        <a:spcBef>
                          <a:spcPts val="0"/>
                        </a:spcBef>
                        <a:spcAft>
                          <a:spcPts val="1200"/>
                        </a:spcAft>
                      </a:pPr>
                      <a:r>
                        <a:rPr lang="en-US" sz="1200">
                          <a:solidFill>
                            <a:schemeClr val="tx1"/>
                          </a:solidFill>
                          <a:effectLst/>
                        </a:rPr>
                        <a:t>Trace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72" marR="60472" marT="36283" marB="36283" anchor="b">
                    <a:solidFill>
                      <a:schemeClr val="bg1"/>
                    </a:solidFill>
                  </a:tcPr>
                </a:tc>
                <a:extLst>
                  <a:ext uri="{0D108BD9-81ED-4DB2-BD59-A6C34878D82A}">
                    <a16:rowId xmlns:a16="http://schemas.microsoft.com/office/drawing/2014/main" val="1124717393"/>
                  </a:ext>
                </a:extLst>
              </a:tr>
              <a:tr h="683343">
                <a:tc>
                  <a:txBody>
                    <a:bodyPr/>
                    <a:lstStyle/>
                    <a:p>
                      <a:pPr marL="0" marR="0" fontAlgn="base">
                        <a:lnSpc>
                          <a:spcPct val="107000"/>
                        </a:lnSpc>
                        <a:spcBef>
                          <a:spcPts val="0"/>
                        </a:spcBef>
                        <a:spcAft>
                          <a:spcPts val="0"/>
                        </a:spcAft>
                      </a:pPr>
                      <a:r>
                        <a:rPr lang="en-US" sz="1200" dirty="0">
                          <a:solidFill>
                            <a:schemeClr val="tx1"/>
                          </a:solidFill>
                          <a:effectLst/>
                        </a:rPr>
                        <a:t>Selenium (Se) .00002%</a:t>
                      </a:r>
                      <a:br>
                        <a:rPr lang="en-US" sz="1200" dirty="0">
                          <a:solidFill>
                            <a:schemeClr val="tx1"/>
                          </a:solidFill>
                          <a:effectLst/>
                        </a:rPr>
                      </a:br>
                      <a:r>
                        <a:rPr lang="en-US" sz="1200" dirty="0">
                          <a:solidFill>
                            <a:schemeClr val="tx1"/>
                          </a:solidFill>
                          <a:effectLst/>
                        </a:rPr>
                        <a:t>Helps our immune system produce antibodies, keeps the pancreas and heart functioning properly. Needed to make our tissues elastic.</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72" marR="60472" marT="36283" marB="36283" anchor="b">
                    <a:solidFill>
                      <a:schemeClr val="bg1"/>
                    </a:solidFill>
                  </a:tcPr>
                </a:tc>
                <a:tc>
                  <a:txBody>
                    <a:bodyPr/>
                    <a:lstStyle/>
                    <a:p>
                      <a:pPr marL="0" marR="0" algn="r" fontAlgn="base">
                        <a:lnSpc>
                          <a:spcPct val="107000"/>
                        </a:lnSpc>
                        <a:spcBef>
                          <a:spcPts val="0"/>
                        </a:spcBef>
                        <a:spcAft>
                          <a:spcPts val="1200"/>
                        </a:spcAft>
                      </a:pPr>
                      <a:r>
                        <a:rPr lang="en-US" sz="1200">
                          <a:solidFill>
                            <a:schemeClr val="tx1"/>
                          </a:solidFill>
                          <a:effectLst/>
                        </a:rPr>
                        <a:t>Trace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72" marR="60472" marT="36283" marB="36283" anchor="b">
                    <a:solidFill>
                      <a:schemeClr val="bg1"/>
                    </a:solidFill>
                  </a:tcPr>
                </a:tc>
                <a:extLst>
                  <a:ext uri="{0D108BD9-81ED-4DB2-BD59-A6C34878D82A}">
                    <a16:rowId xmlns:a16="http://schemas.microsoft.com/office/drawing/2014/main" val="663712788"/>
                  </a:ext>
                </a:extLst>
              </a:tr>
              <a:tr h="477929">
                <a:tc>
                  <a:txBody>
                    <a:bodyPr/>
                    <a:lstStyle/>
                    <a:p>
                      <a:pPr marL="0" marR="0" fontAlgn="base">
                        <a:lnSpc>
                          <a:spcPct val="107000"/>
                        </a:lnSpc>
                        <a:spcBef>
                          <a:spcPts val="0"/>
                        </a:spcBef>
                        <a:spcAft>
                          <a:spcPts val="0"/>
                        </a:spcAft>
                      </a:pPr>
                      <a:r>
                        <a:rPr lang="en-US" sz="1200" dirty="0">
                          <a:solidFill>
                            <a:schemeClr val="tx1"/>
                          </a:solidFill>
                          <a:effectLst/>
                        </a:rPr>
                        <a:t>Molybdenum (Mo) .000007%</a:t>
                      </a:r>
                      <a:br>
                        <a:rPr lang="en-US" sz="1200" dirty="0">
                          <a:solidFill>
                            <a:schemeClr val="tx1"/>
                          </a:solidFill>
                          <a:effectLst/>
                        </a:rPr>
                      </a:br>
                      <a:r>
                        <a:rPr lang="en-US" sz="1200" dirty="0">
                          <a:solidFill>
                            <a:schemeClr val="tx1"/>
                          </a:solidFill>
                          <a:effectLst/>
                        </a:rPr>
                        <a:t>Assists the processing of iron and nitrogen.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72" marR="60472" marT="36283" marB="36283" anchor="b">
                    <a:solidFill>
                      <a:schemeClr val="bg1"/>
                    </a:solidFill>
                  </a:tcPr>
                </a:tc>
                <a:tc>
                  <a:txBody>
                    <a:bodyPr/>
                    <a:lstStyle/>
                    <a:p>
                      <a:pPr marL="0" marR="0" algn="r" fontAlgn="base">
                        <a:lnSpc>
                          <a:spcPct val="107000"/>
                        </a:lnSpc>
                        <a:spcBef>
                          <a:spcPts val="0"/>
                        </a:spcBef>
                        <a:spcAft>
                          <a:spcPts val="1200"/>
                        </a:spcAft>
                      </a:pPr>
                      <a:r>
                        <a:rPr lang="en-US" sz="1200">
                          <a:solidFill>
                            <a:schemeClr val="tx1"/>
                          </a:solidFill>
                          <a:effectLst/>
                        </a:rPr>
                        <a:t>Trace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72" marR="60472" marT="36283" marB="36283" anchor="b">
                    <a:solidFill>
                      <a:schemeClr val="bg1"/>
                    </a:solidFill>
                  </a:tcPr>
                </a:tc>
                <a:extLst>
                  <a:ext uri="{0D108BD9-81ED-4DB2-BD59-A6C34878D82A}">
                    <a16:rowId xmlns:a16="http://schemas.microsoft.com/office/drawing/2014/main" val="2423141471"/>
                  </a:ext>
                </a:extLst>
              </a:tr>
              <a:tr h="477929">
                <a:tc>
                  <a:txBody>
                    <a:bodyPr/>
                    <a:lstStyle/>
                    <a:p>
                      <a:pPr marL="0" marR="0" fontAlgn="base">
                        <a:lnSpc>
                          <a:spcPct val="107000"/>
                        </a:lnSpc>
                        <a:spcBef>
                          <a:spcPts val="0"/>
                        </a:spcBef>
                        <a:spcAft>
                          <a:spcPts val="0"/>
                        </a:spcAft>
                      </a:pPr>
                      <a:r>
                        <a:rPr lang="en-US" sz="1200" dirty="0">
                          <a:solidFill>
                            <a:schemeClr val="tx1"/>
                          </a:solidFill>
                          <a:effectLst/>
                        </a:rPr>
                        <a:t>Chromium (Cr) .00002%</a:t>
                      </a:r>
                      <a:br>
                        <a:rPr lang="en-US" sz="1200" dirty="0">
                          <a:solidFill>
                            <a:schemeClr val="tx1"/>
                          </a:solidFill>
                          <a:effectLst/>
                        </a:rPr>
                      </a:br>
                      <a:r>
                        <a:rPr lang="en-US" sz="1200" dirty="0">
                          <a:solidFill>
                            <a:schemeClr val="tx1"/>
                          </a:solidFill>
                          <a:effectLst/>
                        </a:rPr>
                        <a:t>A cofactor in the regulation of sugar levels.</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72" marR="60472" marT="36283" marB="36283" anchor="b">
                    <a:solidFill>
                      <a:schemeClr val="bg1"/>
                    </a:solidFill>
                  </a:tcPr>
                </a:tc>
                <a:tc>
                  <a:txBody>
                    <a:bodyPr/>
                    <a:lstStyle/>
                    <a:p>
                      <a:pPr marL="0" marR="0" algn="r" fontAlgn="base">
                        <a:lnSpc>
                          <a:spcPct val="107000"/>
                        </a:lnSpc>
                        <a:spcBef>
                          <a:spcPts val="0"/>
                        </a:spcBef>
                        <a:spcAft>
                          <a:spcPts val="0"/>
                        </a:spcAft>
                      </a:pPr>
                      <a:r>
                        <a:rPr lang="en-US" sz="1200">
                          <a:solidFill>
                            <a:schemeClr val="tx1"/>
                          </a:solidFill>
                          <a:effectLst/>
                        </a:rPr>
                        <a:t>0.010</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72" marR="60472" marT="36283" marB="36283" anchor="b">
                    <a:solidFill>
                      <a:schemeClr val="bg1"/>
                    </a:solidFill>
                  </a:tcPr>
                </a:tc>
                <a:extLst>
                  <a:ext uri="{0D108BD9-81ED-4DB2-BD59-A6C34878D82A}">
                    <a16:rowId xmlns:a16="http://schemas.microsoft.com/office/drawing/2014/main" val="2037406377"/>
                  </a:ext>
                </a:extLst>
              </a:tr>
              <a:tr h="589674">
                <a:tc>
                  <a:txBody>
                    <a:bodyPr/>
                    <a:lstStyle/>
                    <a:p>
                      <a:pPr marL="0" marR="0" fontAlgn="base">
                        <a:lnSpc>
                          <a:spcPct val="107000"/>
                        </a:lnSpc>
                        <a:spcBef>
                          <a:spcPts val="0"/>
                        </a:spcBef>
                        <a:spcAft>
                          <a:spcPts val="0"/>
                        </a:spcAft>
                      </a:pPr>
                      <a:r>
                        <a:rPr lang="en-US" sz="1200" dirty="0">
                          <a:solidFill>
                            <a:schemeClr val="tx1"/>
                          </a:solidFill>
                          <a:effectLst/>
                        </a:rPr>
                        <a:t>Cobalt (Co) .000004%</a:t>
                      </a:r>
                      <a:br>
                        <a:rPr lang="en-US" sz="1200" dirty="0">
                          <a:solidFill>
                            <a:schemeClr val="tx1"/>
                          </a:solidFill>
                          <a:effectLst/>
                        </a:rPr>
                      </a:br>
                      <a:r>
                        <a:rPr lang="en-US" sz="1200" dirty="0">
                          <a:solidFill>
                            <a:schemeClr val="tx1"/>
                          </a:solidFill>
                          <a:effectLst/>
                        </a:rPr>
                        <a:t>Contained in vitamin B12 which is necessary for the formation of all cells, especially red blood cells.</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72" marR="60472" marT="36283" marB="36283" anchor="b">
                    <a:solidFill>
                      <a:schemeClr val="bg1"/>
                    </a:solidFill>
                  </a:tcPr>
                </a:tc>
                <a:tc>
                  <a:txBody>
                    <a:bodyPr/>
                    <a:lstStyle/>
                    <a:p>
                      <a:pPr marL="0" marR="0" algn="r" fontAlgn="base">
                        <a:lnSpc>
                          <a:spcPct val="107000"/>
                        </a:lnSpc>
                        <a:spcBef>
                          <a:spcPts val="0"/>
                        </a:spcBef>
                        <a:spcAft>
                          <a:spcPts val="1200"/>
                        </a:spcAft>
                      </a:pPr>
                      <a:r>
                        <a:rPr lang="en-US" sz="1200" dirty="0">
                          <a:solidFill>
                            <a:schemeClr val="tx1"/>
                          </a:solidFill>
                          <a:effectLst/>
                        </a:rPr>
                        <a:t>Trace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72" marR="60472" marT="36283" marB="36283" anchor="b">
                    <a:solidFill>
                      <a:schemeClr val="bg1"/>
                    </a:solidFill>
                  </a:tcPr>
                </a:tc>
                <a:extLst>
                  <a:ext uri="{0D108BD9-81ED-4DB2-BD59-A6C34878D82A}">
                    <a16:rowId xmlns:a16="http://schemas.microsoft.com/office/drawing/2014/main" val="250871742"/>
                  </a:ext>
                </a:extLst>
              </a:tr>
            </a:tbl>
          </a:graphicData>
        </a:graphic>
      </p:graphicFrame>
      <p:sp>
        <p:nvSpPr>
          <p:cNvPr id="5" name="Rectangle 1">
            <a:extLst>
              <a:ext uri="{FF2B5EF4-FFF2-40B4-BE49-F238E27FC236}">
                <a16:creationId xmlns:a16="http://schemas.microsoft.com/office/drawing/2014/main" id="{73F3C9C8-D4B6-4498-A4DB-0E5C9DB579E7}"/>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9408179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AA75E205-3F50-42F8-BF56-7DE42DDAC42F}"/>
              </a:ext>
            </a:extLst>
          </p:cNvPr>
          <p:cNvGraphicFramePr>
            <a:graphicFrameLocks noGrp="1"/>
          </p:cNvGraphicFramePr>
          <p:nvPr>
            <p:ph idx="1"/>
            <p:extLst>
              <p:ext uri="{D42A27DB-BD31-4B8C-83A1-F6EECF244321}">
                <p14:modId xmlns:p14="http://schemas.microsoft.com/office/powerpoint/2010/main" val="1806995217"/>
              </p:ext>
            </p:extLst>
          </p:nvPr>
        </p:nvGraphicFramePr>
        <p:xfrm>
          <a:off x="1053548" y="433899"/>
          <a:ext cx="8792818" cy="5990201"/>
        </p:xfrm>
        <a:graphic>
          <a:graphicData uri="http://schemas.openxmlformats.org/drawingml/2006/table">
            <a:tbl>
              <a:tblPr firstRow="1" firstCol="1" bandRow="1">
                <a:tableStyleId>{5C22544A-7EE6-4342-B048-85BDC9FD1C3A}</a:tableStyleId>
              </a:tblPr>
              <a:tblGrid>
                <a:gridCol w="248242">
                  <a:extLst>
                    <a:ext uri="{9D8B030D-6E8A-4147-A177-3AD203B41FA5}">
                      <a16:colId xmlns:a16="http://schemas.microsoft.com/office/drawing/2014/main" val="3802176236"/>
                    </a:ext>
                  </a:extLst>
                </a:gridCol>
                <a:gridCol w="1342306">
                  <a:extLst>
                    <a:ext uri="{9D8B030D-6E8A-4147-A177-3AD203B41FA5}">
                      <a16:colId xmlns:a16="http://schemas.microsoft.com/office/drawing/2014/main" val="1985773238"/>
                    </a:ext>
                  </a:extLst>
                </a:gridCol>
                <a:gridCol w="1153707">
                  <a:extLst>
                    <a:ext uri="{9D8B030D-6E8A-4147-A177-3AD203B41FA5}">
                      <a16:colId xmlns:a16="http://schemas.microsoft.com/office/drawing/2014/main" val="1419208888"/>
                    </a:ext>
                  </a:extLst>
                </a:gridCol>
                <a:gridCol w="1357293">
                  <a:extLst>
                    <a:ext uri="{9D8B030D-6E8A-4147-A177-3AD203B41FA5}">
                      <a16:colId xmlns:a16="http://schemas.microsoft.com/office/drawing/2014/main" val="2002699426"/>
                    </a:ext>
                  </a:extLst>
                </a:gridCol>
                <a:gridCol w="954156">
                  <a:extLst>
                    <a:ext uri="{9D8B030D-6E8A-4147-A177-3AD203B41FA5}">
                      <a16:colId xmlns:a16="http://schemas.microsoft.com/office/drawing/2014/main" val="19353268"/>
                    </a:ext>
                  </a:extLst>
                </a:gridCol>
                <a:gridCol w="3737114">
                  <a:extLst>
                    <a:ext uri="{9D8B030D-6E8A-4147-A177-3AD203B41FA5}">
                      <a16:colId xmlns:a16="http://schemas.microsoft.com/office/drawing/2014/main" val="3632682001"/>
                    </a:ext>
                  </a:extLst>
                </a:gridCol>
              </a:tblGrid>
              <a:tr h="254959">
                <a:tc>
                  <a:txBody>
                    <a:bodyPr/>
                    <a:lstStyle/>
                    <a:p>
                      <a:pPr marL="0" marR="0" algn="ctr">
                        <a:lnSpc>
                          <a:spcPct val="107000"/>
                        </a:lnSpc>
                        <a:spcBef>
                          <a:spcPts val="0"/>
                        </a:spcBef>
                        <a:spcAft>
                          <a:spcPts val="0"/>
                        </a:spcAft>
                      </a:pPr>
                      <a:r>
                        <a:rPr lang="en-US" sz="1600">
                          <a:solidFill>
                            <a:schemeClr val="tx1"/>
                          </a:solidFill>
                          <a:effectLst/>
                        </a:rPr>
                        <a:t> </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ctr">
                        <a:lnSpc>
                          <a:spcPct val="107000"/>
                        </a:lnSpc>
                        <a:spcBef>
                          <a:spcPts val="0"/>
                        </a:spcBef>
                        <a:spcAft>
                          <a:spcPts val="0"/>
                        </a:spcAft>
                      </a:pPr>
                      <a:r>
                        <a:rPr lang="en-US" sz="1600">
                          <a:solidFill>
                            <a:schemeClr val="tx1"/>
                          </a:solidFill>
                          <a:effectLst/>
                        </a:rPr>
                        <a:t>Element</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ctr">
                        <a:lnSpc>
                          <a:spcPct val="107000"/>
                        </a:lnSpc>
                        <a:spcBef>
                          <a:spcPts val="0"/>
                        </a:spcBef>
                        <a:spcAft>
                          <a:spcPts val="0"/>
                        </a:spcAft>
                      </a:pPr>
                      <a:r>
                        <a:rPr lang="en-US" sz="1600">
                          <a:solidFill>
                            <a:schemeClr val="tx1"/>
                          </a:solidFill>
                          <a:effectLst/>
                        </a:rPr>
                        <a:t>Percentage</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ctr">
                        <a:lnSpc>
                          <a:spcPct val="107000"/>
                        </a:lnSpc>
                        <a:spcBef>
                          <a:spcPts val="0"/>
                        </a:spcBef>
                        <a:spcAft>
                          <a:spcPts val="0"/>
                        </a:spcAft>
                      </a:pPr>
                      <a:r>
                        <a:rPr lang="en-US" sz="1600">
                          <a:solidFill>
                            <a:schemeClr val="tx1"/>
                          </a:solidFill>
                          <a:effectLst/>
                        </a:rPr>
                        <a:t>Mass [Kg]</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ctr">
                        <a:lnSpc>
                          <a:spcPct val="107000"/>
                        </a:lnSpc>
                        <a:spcBef>
                          <a:spcPts val="0"/>
                        </a:spcBef>
                        <a:spcAft>
                          <a:spcPts val="0"/>
                        </a:spcAft>
                      </a:pPr>
                      <a:r>
                        <a:rPr lang="en-US" sz="1600">
                          <a:solidFill>
                            <a:schemeClr val="tx1"/>
                          </a:solidFill>
                          <a:effectLst/>
                        </a:rPr>
                        <a:t>Cost/Kg</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ctr">
                        <a:lnSpc>
                          <a:spcPct val="107000"/>
                        </a:lnSpc>
                        <a:spcBef>
                          <a:spcPts val="0"/>
                        </a:spcBef>
                        <a:spcAft>
                          <a:spcPts val="0"/>
                        </a:spcAft>
                      </a:pPr>
                      <a:r>
                        <a:rPr lang="en-US" sz="1600" dirty="0">
                          <a:solidFill>
                            <a:schemeClr val="tx1"/>
                          </a:solidFill>
                          <a:effectLst/>
                        </a:rPr>
                        <a:t>Value</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4135635307"/>
                  </a:ext>
                </a:extLst>
              </a:tr>
              <a:tr h="254959">
                <a:tc>
                  <a:txBody>
                    <a:bodyPr/>
                    <a:lstStyle/>
                    <a:p>
                      <a:pPr marL="0" marR="0">
                        <a:lnSpc>
                          <a:spcPct val="107000"/>
                        </a:lnSpc>
                        <a:spcBef>
                          <a:spcPts val="0"/>
                        </a:spcBef>
                        <a:spcAft>
                          <a:spcPts val="0"/>
                        </a:spcAft>
                      </a:pPr>
                      <a:r>
                        <a:rPr lang="en-US" sz="1600">
                          <a:solidFill>
                            <a:schemeClr val="tx1"/>
                          </a:solidFill>
                          <a:effectLst/>
                        </a:rPr>
                        <a:t>O</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nSpc>
                          <a:spcPct val="107000"/>
                        </a:lnSpc>
                        <a:spcBef>
                          <a:spcPts val="0"/>
                        </a:spcBef>
                        <a:spcAft>
                          <a:spcPts val="0"/>
                        </a:spcAft>
                      </a:pPr>
                      <a:r>
                        <a:rPr lang="en-US" sz="1600">
                          <a:solidFill>
                            <a:schemeClr val="tx1"/>
                          </a:solidFill>
                          <a:effectLst/>
                        </a:rPr>
                        <a:t>Oxygen</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65</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49.14</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$0.20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$9.83</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155315667"/>
                  </a:ext>
                </a:extLst>
              </a:tr>
              <a:tr h="254959">
                <a:tc>
                  <a:txBody>
                    <a:bodyPr/>
                    <a:lstStyle/>
                    <a:p>
                      <a:pPr marL="0" marR="0">
                        <a:lnSpc>
                          <a:spcPct val="107000"/>
                        </a:lnSpc>
                        <a:spcBef>
                          <a:spcPts val="0"/>
                        </a:spcBef>
                        <a:spcAft>
                          <a:spcPts val="0"/>
                        </a:spcAft>
                      </a:pPr>
                      <a:r>
                        <a:rPr lang="en-US" sz="1600">
                          <a:solidFill>
                            <a:schemeClr val="tx1"/>
                          </a:solidFill>
                          <a:effectLst/>
                        </a:rPr>
                        <a:t>C</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nSpc>
                          <a:spcPct val="107000"/>
                        </a:lnSpc>
                        <a:spcBef>
                          <a:spcPts val="0"/>
                        </a:spcBef>
                        <a:spcAft>
                          <a:spcPts val="0"/>
                        </a:spcAft>
                      </a:pPr>
                      <a:r>
                        <a:rPr lang="en-US" sz="1600">
                          <a:solidFill>
                            <a:schemeClr val="tx1"/>
                          </a:solidFill>
                          <a:effectLst/>
                        </a:rPr>
                        <a:t>Carbon</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18</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18.29</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$0.01</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$0.18</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148208722"/>
                  </a:ext>
                </a:extLst>
              </a:tr>
              <a:tr h="254959">
                <a:tc>
                  <a:txBody>
                    <a:bodyPr/>
                    <a:lstStyle/>
                    <a:p>
                      <a:pPr marL="0" marR="0">
                        <a:lnSpc>
                          <a:spcPct val="107000"/>
                        </a:lnSpc>
                        <a:spcBef>
                          <a:spcPts val="0"/>
                        </a:spcBef>
                        <a:spcAft>
                          <a:spcPts val="0"/>
                        </a:spcAft>
                      </a:pPr>
                      <a:r>
                        <a:rPr lang="en-US" sz="1600">
                          <a:solidFill>
                            <a:schemeClr val="tx1"/>
                          </a:solidFill>
                          <a:effectLst/>
                        </a:rPr>
                        <a:t>H</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nSpc>
                          <a:spcPct val="107000"/>
                        </a:lnSpc>
                        <a:spcBef>
                          <a:spcPts val="0"/>
                        </a:spcBef>
                        <a:spcAft>
                          <a:spcPts val="0"/>
                        </a:spcAft>
                      </a:pPr>
                      <a:r>
                        <a:rPr lang="en-US" sz="1600">
                          <a:solidFill>
                            <a:schemeClr val="tx1"/>
                          </a:solidFill>
                          <a:effectLst/>
                        </a:rPr>
                        <a:t>Hydrogen</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10.2</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8.00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$0.20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$1.60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2347136430"/>
                  </a:ext>
                </a:extLst>
              </a:tr>
              <a:tr h="254959">
                <a:tc>
                  <a:txBody>
                    <a:bodyPr/>
                    <a:lstStyle/>
                    <a:p>
                      <a:pPr marL="0" marR="0">
                        <a:lnSpc>
                          <a:spcPct val="107000"/>
                        </a:lnSpc>
                        <a:spcBef>
                          <a:spcPts val="0"/>
                        </a:spcBef>
                        <a:spcAft>
                          <a:spcPts val="0"/>
                        </a:spcAft>
                      </a:pPr>
                      <a:r>
                        <a:rPr lang="en-US" sz="1600">
                          <a:solidFill>
                            <a:schemeClr val="tx1"/>
                          </a:solidFill>
                          <a:effectLst/>
                        </a:rPr>
                        <a:t>N</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nSpc>
                          <a:spcPct val="107000"/>
                        </a:lnSpc>
                        <a:spcBef>
                          <a:spcPts val="0"/>
                        </a:spcBef>
                        <a:spcAft>
                          <a:spcPts val="0"/>
                        </a:spcAft>
                      </a:pPr>
                      <a:r>
                        <a:rPr lang="en-US" sz="1600">
                          <a:solidFill>
                            <a:schemeClr val="tx1"/>
                          </a:solidFill>
                          <a:effectLst/>
                        </a:rPr>
                        <a:t>Nitrogen</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3.1</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2.06</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$0.20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$0.41</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1824726364"/>
                  </a:ext>
                </a:extLst>
              </a:tr>
              <a:tr h="483507">
                <a:tc>
                  <a:txBody>
                    <a:bodyPr/>
                    <a:lstStyle/>
                    <a:p>
                      <a:pPr marL="0" marR="0">
                        <a:lnSpc>
                          <a:spcPct val="107000"/>
                        </a:lnSpc>
                        <a:spcBef>
                          <a:spcPts val="0"/>
                        </a:spcBef>
                        <a:spcAft>
                          <a:spcPts val="0"/>
                        </a:spcAft>
                      </a:pPr>
                      <a:r>
                        <a:rPr lang="en-US" sz="1600">
                          <a:solidFill>
                            <a:schemeClr val="tx1"/>
                          </a:solidFill>
                          <a:effectLst/>
                        </a:rPr>
                        <a:t>Ca</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nSpc>
                          <a:spcPct val="107000"/>
                        </a:lnSpc>
                        <a:spcBef>
                          <a:spcPts val="0"/>
                        </a:spcBef>
                        <a:spcAft>
                          <a:spcPts val="0"/>
                        </a:spcAft>
                      </a:pPr>
                      <a:r>
                        <a:rPr lang="en-US" sz="1600">
                          <a:solidFill>
                            <a:schemeClr val="tx1"/>
                          </a:solidFill>
                          <a:effectLst/>
                        </a:rPr>
                        <a:t>Calcium</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1.6</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1.14</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$0.10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dirty="0">
                          <a:solidFill>
                            <a:schemeClr val="tx1"/>
                          </a:solidFill>
                          <a:effectLst/>
                        </a:rPr>
                        <a:t>$0.11</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2537513172"/>
                  </a:ext>
                </a:extLst>
              </a:tr>
              <a:tr h="254959">
                <a:tc>
                  <a:txBody>
                    <a:bodyPr/>
                    <a:lstStyle/>
                    <a:p>
                      <a:pPr marL="0" marR="0">
                        <a:lnSpc>
                          <a:spcPct val="107000"/>
                        </a:lnSpc>
                        <a:spcBef>
                          <a:spcPts val="0"/>
                        </a:spcBef>
                        <a:spcAft>
                          <a:spcPts val="0"/>
                        </a:spcAft>
                      </a:pPr>
                      <a:r>
                        <a:rPr lang="en-US" sz="1600">
                          <a:solidFill>
                            <a:schemeClr val="tx1"/>
                          </a:solidFill>
                          <a:effectLst/>
                        </a:rPr>
                        <a:t>P</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nSpc>
                          <a:spcPct val="107000"/>
                        </a:lnSpc>
                        <a:spcBef>
                          <a:spcPts val="0"/>
                        </a:spcBef>
                        <a:spcAft>
                          <a:spcPts val="0"/>
                        </a:spcAft>
                      </a:pPr>
                      <a:r>
                        <a:rPr lang="en-US" sz="1600">
                          <a:solidFill>
                            <a:schemeClr val="tx1"/>
                          </a:solidFill>
                          <a:effectLst/>
                        </a:rPr>
                        <a:t>Phosphorus</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1.2</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0.89</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$1.00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$0.89</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3175253245"/>
                  </a:ext>
                </a:extLst>
              </a:tr>
              <a:tr h="254959">
                <a:tc>
                  <a:txBody>
                    <a:bodyPr/>
                    <a:lstStyle/>
                    <a:p>
                      <a:pPr marL="0" marR="0">
                        <a:lnSpc>
                          <a:spcPct val="107000"/>
                        </a:lnSpc>
                        <a:spcBef>
                          <a:spcPts val="0"/>
                        </a:spcBef>
                        <a:spcAft>
                          <a:spcPts val="0"/>
                        </a:spcAft>
                      </a:pPr>
                      <a:r>
                        <a:rPr lang="en-US" sz="1600">
                          <a:solidFill>
                            <a:schemeClr val="tx1"/>
                          </a:solidFill>
                          <a:effectLst/>
                        </a:rPr>
                        <a:t>K</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nSpc>
                          <a:spcPct val="107000"/>
                        </a:lnSpc>
                        <a:spcBef>
                          <a:spcPts val="0"/>
                        </a:spcBef>
                        <a:spcAft>
                          <a:spcPts val="0"/>
                        </a:spcAft>
                      </a:pPr>
                      <a:r>
                        <a:rPr lang="en-US" sz="1600">
                          <a:solidFill>
                            <a:schemeClr val="tx1"/>
                          </a:solidFill>
                          <a:effectLst/>
                        </a:rPr>
                        <a:t>Potassium</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0.25</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0.16</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$650.00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dirty="0">
                          <a:solidFill>
                            <a:schemeClr val="tx1"/>
                          </a:solidFill>
                          <a:effectLst/>
                        </a:rPr>
                        <a:t>$104.00</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1513105894"/>
                  </a:ext>
                </a:extLst>
              </a:tr>
              <a:tr h="254959">
                <a:tc>
                  <a:txBody>
                    <a:bodyPr/>
                    <a:lstStyle/>
                    <a:p>
                      <a:pPr marL="0" marR="0">
                        <a:lnSpc>
                          <a:spcPct val="107000"/>
                        </a:lnSpc>
                        <a:spcBef>
                          <a:spcPts val="0"/>
                        </a:spcBef>
                        <a:spcAft>
                          <a:spcPts val="0"/>
                        </a:spcAft>
                      </a:pPr>
                      <a:r>
                        <a:rPr lang="en-US" sz="1600">
                          <a:solidFill>
                            <a:schemeClr val="tx1"/>
                          </a:solidFill>
                          <a:effectLst/>
                        </a:rPr>
                        <a:t>S</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nSpc>
                          <a:spcPct val="107000"/>
                        </a:lnSpc>
                        <a:spcBef>
                          <a:spcPts val="0"/>
                        </a:spcBef>
                        <a:spcAft>
                          <a:spcPts val="0"/>
                        </a:spcAft>
                      </a:pPr>
                      <a:r>
                        <a:rPr lang="en-US" sz="1600">
                          <a:solidFill>
                            <a:schemeClr val="tx1"/>
                          </a:solidFill>
                          <a:effectLst/>
                        </a:rPr>
                        <a:t>Sulfur</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0.25</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0.16</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$0.10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$0.02</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2443099613"/>
                  </a:ext>
                </a:extLst>
              </a:tr>
              <a:tr h="483507">
                <a:tc>
                  <a:txBody>
                    <a:bodyPr/>
                    <a:lstStyle/>
                    <a:p>
                      <a:pPr marL="0" marR="0">
                        <a:lnSpc>
                          <a:spcPct val="107000"/>
                        </a:lnSpc>
                        <a:spcBef>
                          <a:spcPts val="0"/>
                        </a:spcBef>
                        <a:spcAft>
                          <a:spcPts val="0"/>
                        </a:spcAft>
                      </a:pPr>
                      <a:r>
                        <a:rPr lang="en-US" sz="1600">
                          <a:solidFill>
                            <a:schemeClr val="tx1"/>
                          </a:solidFill>
                          <a:effectLst/>
                        </a:rPr>
                        <a:t>Na</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nSpc>
                          <a:spcPct val="107000"/>
                        </a:lnSpc>
                        <a:spcBef>
                          <a:spcPts val="0"/>
                        </a:spcBef>
                        <a:spcAft>
                          <a:spcPts val="0"/>
                        </a:spcAft>
                      </a:pPr>
                      <a:r>
                        <a:rPr lang="en-US" sz="1600">
                          <a:solidFill>
                            <a:schemeClr val="tx1"/>
                          </a:solidFill>
                          <a:effectLst/>
                        </a:rPr>
                        <a:t>Sodium</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0.15</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0.11</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$250.00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$28.57</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2416319886"/>
                  </a:ext>
                </a:extLst>
              </a:tr>
              <a:tr h="254959">
                <a:tc>
                  <a:txBody>
                    <a:bodyPr/>
                    <a:lstStyle/>
                    <a:p>
                      <a:pPr marL="0" marR="0">
                        <a:lnSpc>
                          <a:spcPct val="107000"/>
                        </a:lnSpc>
                        <a:spcBef>
                          <a:spcPts val="0"/>
                        </a:spcBef>
                        <a:spcAft>
                          <a:spcPts val="0"/>
                        </a:spcAft>
                      </a:pPr>
                      <a:r>
                        <a:rPr lang="en-US" sz="1600">
                          <a:solidFill>
                            <a:schemeClr val="tx1"/>
                          </a:solidFill>
                          <a:effectLst/>
                        </a:rPr>
                        <a:t>Cl</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nSpc>
                          <a:spcPct val="107000"/>
                        </a:lnSpc>
                        <a:spcBef>
                          <a:spcPts val="0"/>
                        </a:spcBef>
                        <a:spcAft>
                          <a:spcPts val="0"/>
                        </a:spcAft>
                      </a:pPr>
                      <a:r>
                        <a:rPr lang="en-US" sz="1600">
                          <a:solidFill>
                            <a:schemeClr val="tx1"/>
                          </a:solidFill>
                          <a:effectLst/>
                        </a:rPr>
                        <a:t>Chlorine</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0.15</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0.11</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$1.00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$0.11</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3513215878"/>
                  </a:ext>
                </a:extLst>
              </a:tr>
              <a:tr h="502859">
                <a:tc>
                  <a:txBody>
                    <a:bodyPr/>
                    <a:lstStyle/>
                    <a:p>
                      <a:pPr marL="0" marR="0">
                        <a:lnSpc>
                          <a:spcPct val="107000"/>
                        </a:lnSpc>
                        <a:spcBef>
                          <a:spcPts val="0"/>
                        </a:spcBef>
                        <a:spcAft>
                          <a:spcPts val="0"/>
                        </a:spcAft>
                      </a:pPr>
                      <a:r>
                        <a:rPr lang="en-US" sz="1600">
                          <a:solidFill>
                            <a:schemeClr val="tx1"/>
                          </a:solidFill>
                          <a:effectLst/>
                        </a:rPr>
                        <a:t>Mg</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nSpc>
                          <a:spcPct val="107000"/>
                        </a:lnSpc>
                        <a:spcBef>
                          <a:spcPts val="0"/>
                        </a:spcBef>
                        <a:spcAft>
                          <a:spcPts val="0"/>
                        </a:spcAft>
                      </a:pPr>
                      <a:r>
                        <a:rPr lang="en-US" sz="1600">
                          <a:solidFill>
                            <a:schemeClr val="tx1"/>
                          </a:solidFill>
                          <a:effectLst/>
                        </a:rPr>
                        <a:t>Magnesium</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0.05</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0.02</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$3.00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$0.07</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3503534042"/>
                  </a:ext>
                </a:extLst>
              </a:tr>
              <a:tr h="483507">
                <a:tc>
                  <a:txBody>
                    <a:bodyPr/>
                    <a:lstStyle/>
                    <a:p>
                      <a:pPr marL="0" marR="0">
                        <a:lnSpc>
                          <a:spcPct val="107000"/>
                        </a:lnSpc>
                        <a:spcBef>
                          <a:spcPts val="0"/>
                        </a:spcBef>
                        <a:spcAft>
                          <a:spcPts val="0"/>
                        </a:spcAft>
                      </a:pPr>
                      <a:r>
                        <a:rPr lang="en-US" sz="1600">
                          <a:solidFill>
                            <a:schemeClr val="tx1"/>
                          </a:solidFill>
                          <a:effectLst/>
                        </a:rPr>
                        <a:t>Fe</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nSpc>
                          <a:spcPct val="107000"/>
                        </a:lnSpc>
                        <a:spcBef>
                          <a:spcPts val="0"/>
                        </a:spcBef>
                        <a:spcAft>
                          <a:spcPts val="0"/>
                        </a:spcAft>
                      </a:pPr>
                      <a:r>
                        <a:rPr lang="en-US" sz="1600">
                          <a:solidFill>
                            <a:schemeClr val="tx1"/>
                          </a:solidFill>
                          <a:effectLst/>
                        </a:rPr>
                        <a:t>Iron</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6.00E-03</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4.80E-03</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$0.20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dirty="0">
                          <a:solidFill>
                            <a:schemeClr val="tx1"/>
                          </a:solidFill>
                          <a:effectLst/>
                        </a:rPr>
                        <a:t>$0.00</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604706444"/>
                  </a:ext>
                </a:extLst>
              </a:tr>
              <a:tr h="254959">
                <a:tc>
                  <a:txBody>
                    <a:bodyPr/>
                    <a:lstStyle/>
                    <a:p>
                      <a:pPr marL="0" marR="0">
                        <a:lnSpc>
                          <a:spcPct val="107000"/>
                        </a:lnSpc>
                        <a:spcBef>
                          <a:spcPts val="0"/>
                        </a:spcBef>
                        <a:spcAft>
                          <a:spcPts val="0"/>
                        </a:spcAft>
                      </a:pPr>
                      <a:r>
                        <a:rPr lang="en-US" sz="1600">
                          <a:solidFill>
                            <a:schemeClr val="tx1"/>
                          </a:solidFill>
                          <a:effectLst/>
                        </a:rPr>
                        <a:t>F</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nSpc>
                          <a:spcPct val="107000"/>
                        </a:lnSpc>
                        <a:spcBef>
                          <a:spcPts val="0"/>
                        </a:spcBef>
                        <a:spcAft>
                          <a:spcPts val="0"/>
                        </a:spcAft>
                      </a:pPr>
                      <a:r>
                        <a:rPr lang="en-US" sz="1600">
                          <a:solidFill>
                            <a:schemeClr val="tx1"/>
                          </a:solidFill>
                          <a:effectLst/>
                        </a:rPr>
                        <a:t>Fluorine</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3.70E-03</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2.97E-03</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$2,000.00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$5.94</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1448758538"/>
                  </a:ext>
                </a:extLst>
              </a:tr>
              <a:tr h="483507">
                <a:tc>
                  <a:txBody>
                    <a:bodyPr/>
                    <a:lstStyle/>
                    <a:p>
                      <a:pPr marL="0" marR="0">
                        <a:lnSpc>
                          <a:spcPct val="107000"/>
                        </a:lnSpc>
                        <a:spcBef>
                          <a:spcPts val="0"/>
                        </a:spcBef>
                        <a:spcAft>
                          <a:spcPts val="0"/>
                        </a:spcAft>
                      </a:pPr>
                      <a:r>
                        <a:rPr lang="en-US" sz="1600">
                          <a:solidFill>
                            <a:schemeClr val="tx1"/>
                          </a:solidFill>
                          <a:effectLst/>
                        </a:rPr>
                        <a:t>Zn</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nSpc>
                          <a:spcPct val="107000"/>
                        </a:lnSpc>
                        <a:spcBef>
                          <a:spcPts val="0"/>
                        </a:spcBef>
                        <a:spcAft>
                          <a:spcPts val="0"/>
                        </a:spcAft>
                      </a:pPr>
                      <a:r>
                        <a:rPr lang="en-US" sz="1600">
                          <a:solidFill>
                            <a:schemeClr val="tx1"/>
                          </a:solidFill>
                          <a:effectLst/>
                        </a:rPr>
                        <a:t>Zinc</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3.20E-03</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2.63E-03</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$2.00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$0.01</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71384840"/>
                  </a:ext>
                </a:extLst>
              </a:tr>
              <a:tr h="254959">
                <a:tc>
                  <a:txBody>
                    <a:bodyPr/>
                    <a:lstStyle/>
                    <a:p>
                      <a:pPr marL="0" marR="0">
                        <a:lnSpc>
                          <a:spcPct val="107000"/>
                        </a:lnSpc>
                        <a:spcBef>
                          <a:spcPts val="0"/>
                        </a:spcBef>
                        <a:spcAft>
                          <a:spcPts val="0"/>
                        </a:spcAft>
                      </a:pPr>
                      <a:r>
                        <a:rPr lang="en-US" sz="1600">
                          <a:solidFill>
                            <a:schemeClr val="tx1"/>
                          </a:solidFill>
                          <a:effectLst/>
                        </a:rPr>
                        <a:t>Si</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nSpc>
                          <a:spcPct val="107000"/>
                        </a:lnSpc>
                        <a:spcBef>
                          <a:spcPts val="0"/>
                        </a:spcBef>
                        <a:spcAft>
                          <a:spcPts val="0"/>
                        </a:spcAft>
                      </a:pPr>
                      <a:r>
                        <a:rPr lang="en-US" sz="1600">
                          <a:solidFill>
                            <a:schemeClr val="tx1"/>
                          </a:solidFill>
                          <a:effectLst/>
                        </a:rPr>
                        <a:t>Silicon</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2.00E-03</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1.14E-03</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$2.00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4152953722"/>
                  </a:ext>
                </a:extLst>
              </a:tr>
              <a:tr h="483507">
                <a:tc>
                  <a:txBody>
                    <a:bodyPr/>
                    <a:lstStyle/>
                    <a:p>
                      <a:pPr marL="0" marR="0">
                        <a:lnSpc>
                          <a:spcPct val="107000"/>
                        </a:lnSpc>
                        <a:spcBef>
                          <a:spcPts val="0"/>
                        </a:spcBef>
                        <a:spcAft>
                          <a:spcPts val="0"/>
                        </a:spcAft>
                      </a:pPr>
                      <a:r>
                        <a:rPr lang="en-US" sz="1600">
                          <a:solidFill>
                            <a:schemeClr val="tx1"/>
                          </a:solidFill>
                          <a:effectLst/>
                        </a:rPr>
                        <a:t>Rb</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nSpc>
                          <a:spcPct val="107000"/>
                        </a:lnSpc>
                        <a:spcBef>
                          <a:spcPts val="0"/>
                        </a:spcBef>
                        <a:spcAft>
                          <a:spcPts val="0"/>
                        </a:spcAft>
                      </a:pPr>
                      <a:r>
                        <a:rPr lang="en-US" sz="1600">
                          <a:solidFill>
                            <a:schemeClr val="tx1"/>
                          </a:solidFill>
                          <a:effectLst/>
                        </a:rPr>
                        <a:t>Rubidium</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4.60E-04</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7.77E-04</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$10,000.00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dirty="0">
                          <a:solidFill>
                            <a:schemeClr val="tx1"/>
                          </a:solidFill>
                          <a:effectLst/>
                        </a:rPr>
                        <a:t>$7.77</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4155868098"/>
                  </a:ext>
                </a:extLst>
              </a:tr>
            </a:tbl>
          </a:graphicData>
        </a:graphic>
      </p:graphicFrame>
    </p:spTree>
    <p:extLst>
      <p:ext uri="{BB962C8B-B14F-4D97-AF65-F5344CB8AC3E}">
        <p14:creationId xmlns:p14="http://schemas.microsoft.com/office/powerpoint/2010/main" val="40550646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5DD5D8ED-FD25-47C6-8EBB-5A9E2E69A97E}"/>
              </a:ext>
            </a:extLst>
          </p:cNvPr>
          <p:cNvGraphicFramePr>
            <a:graphicFrameLocks noGrp="1"/>
          </p:cNvGraphicFramePr>
          <p:nvPr>
            <p:ph idx="1"/>
            <p:extLst>
              <p:ext uri="{D42A27DB-BD31-4B8C-83A1-F6EECF244321}">
                <p14:modId xmlns:p14="http://schemas.microsoft.com/office/powerpoint/2010/main" val="2518290092"/>
              </p:ext>
            </p:extLst>
          </p:nvPr>
        </p:nvGraphicFramePr>
        <p:xfrm>
          <a:off x="1550504" y="437322"/>
          <a:ext cx="9422296" cy="5658680"/>
        </p:xfrm>
        <a:graphic>
          <a:graphicData uri="http://schemas.openxmlformats.org/drawingml/2006/table">
            <a:tbl>
              <a:tblPr firstRow="1" firstCol="1" bandRow="1">
                <a:tableStyleId>{5C22544A-7EE6-4342-B048-85BDC9FD1C3A}</a:tableStyleId>
              </a:tblPr>
              <a:tblGrid>
                <a:gridCol w="547677">
                  <a:extLst>
                    <a:ext uri="{9D8B030D-6E8A-4147-A177-3AD203B41FA5}">
                      <a16:colId xmlns:a16="http://schemas.microsoft.com/office/drawing/2014/main" val="4291532133"/>
                    </a:ext>
                  </a:extLst>
                </a:gridCol>
                <a:gridCol w="1363606">
                  <a:extLst>
                    <a:ext uri="{9D8B030D-6E8A-4147-A177-3AD203B41FA5}">
                      <a16:colId xmlns:a16="http://schemas.microsoft.com/office/drawing/2014/main" val="1221783175"/>
                    </a:ext>
                  </a:extLst>
                </a:gridCol>
                <a:gridCol w="2799864">
                  <a:extLst>
                    <a:ext uri="{9D8B030D-6E8A-4147-A177-3AD203B41FA5}">
                      <a16:colId xmlns:a16="http://schemas.microsoft.com/office/drawing/2014/main" val="1417307166"/>
                    </a:ext>
                  </a:extLst>
                </a:gridCol>
                <a:gridCol w="1570383">
                  <a:extLst>
                    <a:ext uri="{9D8B030D-6E8A-4147-A177-3AD203B41FA5}">
                      <a16:colId xmlns:a16="http://schemas.microsoft.com/office/drawing/2014/main" val="1501533209"/>
                    </a:ext>
                  </a:extLst>
                </a:gridCol>
                <a:gridCol w="1570383">
                  <a:extLst>
                    <a:ext uri="{9D8B030D-6E8A-4147-A177-3AD203B41FA5}">
                      <a16:colId xmlns:a16="http://schemas.microsoft.com/office/drawing/2014/main" val="1550726304"/>
                    </a:ext>
                  </a:extLst>
                </a:gridCol>
                <a:gridCol w="1570383">
                  <a:extLst>
                    <a:ext uri="{9D8B030D-6E8A-4147-A177-3AD203B41FA5}">
                      <a16:colId xmlns:a16="http://schemas.microsoft.com/office/drawing/2014/main" val="3987009483"/>
                    </a:ext>
                  </a:extLst>
                </a:gridCol>
              </a:tblGrid>
              <a:tr h="282934">
                <a:tc>
                  <a:txBody>
                    <a:bodyPr/>
                    <a:lstStyle/>
                    <a:p>
                      <a:pPr marL="0" marR="0">
                        <a:lnSpc>
                          <a:spcPct val="107000"/>
                        </a:lnSpc>
                        <a:spcBef>
                          <a:spcPts val="0"/>
                        </a:spcBef>
                        <a:spcAft>
                          <a:spcPts val="0"/>
                        </a:spcAft>
                      </a:pPr>
                      <a:r>
                        <a:rPr lang="en-US" sz="1600">
                          <a:solidFill>
                            <a:schemeClr val="tx1"/>
                          </a:solidFill>
                          <a:effectLst/>
                        </a:rPr>
                        <a:t>Sr</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nSpc>
                          <a:spcPct val="107000"/>
                        </a:lnSpc>
                        <a:spcBef>
                          <a:spcPts val="0"/>
                        </a:spcBef>
                        <a:spcAft>
                          <a:spcPts val="0"/>
                        </a:spcAft>
                      </a:pPr>
                      <a:r>
                        <a:rPr lang="en-US" sz="1600" dirty="0">
                          <a:solidFill>
                            <a:schemeClr val="tx1"/>
                          </a:solidFill>
                          <a:effectLst/>
                        </a:rPr>
                        <a:t>Strontium</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dirty="0">
                          <a:solidFill>
                            <a:schemeClr val="tx1"/>
                          </a:solidFill>
                          <a:effectLst/>
                        </a:rPr>
                        <a:t>4.60E-04</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3.66E-04</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$1,000.00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dirty="0">
                          <a:solidFill>
                            <a:schemeClr val="tx1"/>
                          </a:solidFill>
                          <a:effectLst/>
                        </a:rPr>
                        <a:t>$0.37</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993183429"/>
                  </a:ext>
                </a:extLst>
              </a:tr>
              <a:tr h="282934">
                <a:tc>
                  <a:txBody>
                    <a:bodyPr/>
                    <a:lstStyle/>
                    <a:p>
                      <a:pPr marL="0" marR="0">
                        <a:lnSpc>
                          <a:spcPct val="107000"/>
                        </a:lnSpc>
                        <a:spcBef>
                          <a:spcPts val="0"/>
                        </a:spcBef>
                        <a:spcAft>
                          <a:spcPts val="0"/>
                        </a:spcAft>
                      </a:pPr>
                      <a:r>
                        <a:rPr lang="en-US" sz="1600" dirty="0">
                          <a:solidFill>
                            <a:schemeClr val="tx1"/>
                          </a:solidFill>
                          <a:effectLst/>
                        </a:rPr>
                        <a:t>Br</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nSpc>
                          <a:spcPct val="107000"/>
                        </a:lnSpc>
                        <a:spcBef>
                          <a:spcPts val="0"/>
                        </a:spcBef>
                        <a:spcAft>
                          <a:spcPts val="0"/>
                        </a:spcAft>
                      </a:pPr>
                      <a:r>
                        <a:rPr lang="en-US" sz="1600">
                          <a:solidFill>
                            <a:schemeClr val="tx1"/>
                          </a:solidFill>
                          <a:effectLst/>
                        </a:rPr>
                        <a:t>Bromine</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dirty="0">
                          <a:solidFill>
                            <a:schemeClr val="tx1"/>
                          </a:solidFill>
                          <a:effectLst/>
                        </a:rPr>
                        <a:t>2.90E-04</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2.97E-04</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$50.00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$0.01</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2560560034"/>
                  </a:ext>
                </a:extLst>
              </a:tr>
              <a:tr h="282934">
                <a:tc>
                  <a:txBody>
                    <a:bodyPr/>
                    <a:lstStyle/>
                    <a:p>
                      <a:pPr marL="0" marR="0">
                        <a:lnSpc>
                          <a:spcPct val="107000"/>
                        </a:lnSpc>
                        <a:spcBef>
                          <a:spcPts val="0"/>
                        </a:spcBef>
                        <a:spcAft>
                          <a:spcPts val="0"/>
                        </a:spcAft>
                      </a:pPr>
                      <a:r>
                        <a:rPr lang="en-US" sz="1600">
                          <a:solidFill>
                            <a:schemeClr val="tx1"/>
                          </a:solidFill>
                          <a:effectLst/>
                        </a:rPr>
                        <a:t>Pb</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nSpc>
                          <a:spcPct val="107000"/>
                        </a:lnSpc>
                        <a:spcBef>
                          <a:spcPts val="0"/>
                        </a:spcBef>
                        <a:spcAft>
                          <a:spcPts val="0"/>
                        </a:spcAft>
                      </a:pPr>
                      <a:r>
                        <a:rPr lang="en-US" sz="1600">
                          <a:solidFill>
                            <a:schemeClr val="tx1"/>
                          </a:solidFill>
                          <a:effectLst/>
                        </a:rPr>
                        <a:t>Lead</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1.70E-04</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1.37E-04</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$0.40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2644024996"/>
                  </a:ext>
                </a:extLst>
              </a:tr>
              <a:tr h="282934">
                <a:tc>
                  <a:txBody>
                    <a:bodyPr/>
                    <a:lstStyle/>
                    <a:p>
                      <a:pPr marL="0" marR="0">
                        <a:lnSpc>
                          <a:spcPct val="107000"/>
                        </a:lnSpc>
                        <a:spcBef>
                          <a:spcPts val="0"/>
                        </a:spcBef>
                        <a:spcAft>
                          <a:spcPts val="0"/>
                        </a:spcAft>
                      </a:pPr>
                      <a:r>
                        <a:rPr lang="en-US" sz="1600">
                          <a:solidFill>
                            <a:schemeClr val="tx1"/>
                          </a:solidFill>
                          <a:effectLst/>
                        </a:rPr>
                        <a:t>Cu</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nSpc>
                          <a:spcPct val="107000"/>
                        </a:lnSpc>
                        <a:spcBef>
                          <a:spcPts val="0"/>
                        </a:spcBef>
                        <a:spcAft>
                          <a:spcPts val="0"/>
                        </a:spcAft>
                      </a:pPr>
                      <a:r>
                        <a:rPr lang="en-US" sz="1600">
                          <a:solidFill>
                            <a:schemeClr val="tx1"/>
                          </a:solidFill>
                          <a:effectLst/>
                        </a:rPr>
                        <a:t>Copper</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1.00E-04</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8.23E-05</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$7.00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2082753562"/>
                  </a:ext>
                </a:extLst>
              </a:tr>
              <a:tr h="282934">
                <a:tc>
                  <a:txBody>
                    <a:bodyPr/>
                    <a:lstStyle/>
                    <a:p>
                      <a:pPr marL="0" marR="0">
                        <a:lnSpc>
                          <a:spcPct val="107000"/>
                        </a:lnSpc>
                        <a:spcBef>
                          <a:spcPts val="0"/>
                        </a:spcBef>
                        <a:spcAft>
                          <a:spcPts val="0"/>
                        </a:spcAft>
                      </a:pPr>
                      <a:r>
                        <a:rPr lang="en-US" sz="1600">
                          <a:solidFill>
                            <a:schemeClr val="tx1"/>
                          </a:solidFill>
                          <a:effectLst/>
                        </a:rPr>
                        <a:t>Al</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nSpc>
                          <a:spcPct val="107000"/>
                        </a:lnSpc>
                        <a:spcBef>
                          <a:spcPts val="0"/>
                        </a:spcBef>
                        <a:spcAft>
                          <a:spcPts val="0"/>
                        </a:spcAft>
                      </a:pPr>
                      <a:r>
                        <a:rPr lang="en-US" sz="1600">
                          <a:solidFill>
                            <a:schemeClr val="tx1"/>
                          </a:solidFill>
                          <a:effectLst/>
                        </a:rPr>
                        <a:t>Aluminium</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8.70E-05</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6.86E-05</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$2.00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274357891"/>
                  </a:ext>
                </a:extLst>
              </a:tr>
              <a:tr h="282934">
                <a:tc>
                  <a:txBody>
                    <a:bodyPr/>
                    <a:lstStyle/>
                    <a:p>
                      <a:pPr marL="0" marR="0">
                        <a:lnSpc>
                          <a:spcPct val="107000"/>
                        </a:lnSpc>
                        <a:spcBef>
                          <a:spcPts val="0"/>
                        </a:spcBef>
                        <a:spcAft>
                          <a:spcPts val="0"/>
                        </a:spcAft>
                      </a:pPr>
                      <a:r>
                        <a:rPr lang="en-US" sz="1600">
                          <a:solidFill>
                            <a:schemeClr val="tx1"/>
                          </a:solidFill>
                          <a:effectLst/>
                        </a:rPr>
                        <a:t>Cd</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nSpc>
                          <a:spcPct val="107000"/>
                        </a:lnSpc>
                        <a:spcBef>
                          <a:spcPts val="0"/>
                        </a:spcBef>
                        <a:spcAft>
                          <a:spcPts val="0"/>
                        </a:spcAft>
                      </a:pPr>
                      <a:r>
                        <a:rPr lang="en-US" sz="1600">
                          <a:solidFill>
                            <a:schemeClr val="tx1"/>
                          </a:solidFill>
                          <a:effectLst/>
                        </a:rPr>
                        <a:t>Cadmium</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dirty="0">
                          <a:solidFill>
                            <a:schemeClr val="tx1"/>
                          </a:solidFill>
                          <a:effectLst/>
                        </a:rPr>
                        <a:t>7.20E-05</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5.71E-05</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$10.00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2050205286"/>
                  </a:ext>
                </a:extLst>
              </a:tr>
              <a:tr h="282934">
                <a:tc>
                  <a:txBody>
                    <a:bodyPr/>
                    <a:lstStyle/>
                    <a:p>
                      <a:pPr marL="0" marR="0">
                        <a:lnSpc>
                          <a:spcPct val="107000"/>
                        </a:lnSpc>
                        <a:spcBef>
                          <a:spcPts val="0"/>
                        </a:spcBef>
                        <a:spcAft>
                          <a:spcPts val="0"/>
                        </a:spcAft>
                      </a:pPr>
                      <a:r>
                        <a:rPr lang="en-US" sz="1600">
                          <a:solidFill>
                            <a:schemeClr val="tx1"/>
                          </a:solidFill>
                          <a:effectLst/>
                        </a:rPr>
                        <a:t>Ce</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nSpc>
                          <a:spcPct val="107000"/>
                        </a:lnSpc>
                        <a:spcBef>
                          <a:spcPts val="0"/>
                        </a:spcBef>
                        <a:spcAft>
                          <a:spcPts val="0"/>
                        </a:spcAft>
                      </a:pPr>
                      <a:r>
                        <a:rPr lang="en-US" sz="1600" dirty="0">
                          <a:solidFill>
                            <a:schemeClr val="tx1"/>
                          </a:solidFill>
                          <a:effectLst/>
                        </a:rPr>
                        <a:t>Cerium</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5.00E-05</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dirty="0">
                          <a:solidFill>
                            <a:schemeClr val="tx1"/>
                          </a:solidFill>
                          <a:effectLst/>
                        </a:rPr>
                        <a:t>4.57E-05</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$50.00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3705790226"/>
                  </a:ext>
                </a:extLst>
              </a:tr>
              <a:tr h="282934">
                <a:tc>
                  <a:txBody>
                    <a:bodyPr/>
                    <a:lstStyle/>
                    <a:p>
                      <a:pPr marL="0" marR="0">
                        <a:lnSpc>
                          <a:spcPct val="107000"/>
                        </a:lnSpc>
                        <a:spcBef>
                          <a:spcPts val="0"/>
                        </a:spcBef>
                        <a:spcAft>
                          <a:spcPts val="0"/>
                        </a:spcAft>
                      </a:pPr>
                      <a:r>
                        <a:rPr lang="en-US" sz="1600" dirty="0">
                          <a:solidFill>
                            <a:schemeClr val="tx1"/>
                          </a:solidFill>
                          <a:effectLst/>
                        </a:rPr>
                        <a:t>Ba</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nSpc>
                          <a:spcPct val="107000"/>
                        </a:lnSpc>
                        <a:spcBef>
                          <a:spcPts val="0"/>
                        </a:spcBef>
                        <a:spcAft>
                          <a:spcPts val="0"/>
                        </a:spcAft>
                      </a:pPr>
                      <a:r>
                        <a:rPr lang="en-US" sz="1600">
                          <a:solidFill>
                            <a:schemeClr val="tx1"/>
                          </a:solidFill>
                          <a:effectLst/>
                        </a:rPr>
                        <a:t>Barium</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3.10E-05</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2.51E-05</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dirty="0">
                          <a:solidFill>
                            <a:schemeClr val="tx1"/>
                          </a:solidFill>
                          <a:effectLst/>
                        </a:rPr>
                        <a:t>$60.00</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1930586739"/>
                  </a:ext>
                </a:extLst>
              </a:tr>
              <a:tr h="282934">
                <a:tc>
                  <a:txBody>
                    <a:bodyPr/>
                    <a:lstStyle/>
                    <a:p>
                      <a:pPr marL="0" marR="0">
                        <a:lnSpc>
                          <a:spcPct val="107000"/>
                        </a:lnSpc>
                        <a:spcBef>
                          <a:spcPts val="0"/>
                        </a:spcBef>
                        <a:spcAft>
                          <a:spcPts val="0"/>
                        </a:spcAft>
                      </a:pPr>
                      <a:r>
                        <a:rPr lang="en-US" sz="1600">
                          <a:solidFill>
                            <a:schemeClr val="tx1"/>
                          </a:solidFill>
                          <a:effectLst/>
                        </a:rPr>
                        <a:t>Sn</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nSpc>
                          <a:spcPct val="107000"/>
                        </a:lnSpc>
                        <a:spcBef>
                          <a:spcPts val="0"/>
                        </a:spcBef>
                        <a:spcAft>
                          <a:spcPts val="0"/>
                        </a:spcAft>
                      </a:pPr>
                      <a:r>
                        <a:rPr lang="en-US" sz="1600">
                          <a:solidFill>
                            <a:schemeClr val="tx1"/>
                          </a:solidFill>
                          <a:effectLst/>
                        </a:rPr>
                        <a:t>Tin</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2.40E-05</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2.29E-05</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$20.00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3389999284"/>
                  </a:ext>
                </a:extLst>
              </a:tr>
              <a:tr h="282934">
                <a:tc>
                  <a:txBody>
                    <a:bodyPr/>
                    <a:lstStyle/>
                    <a:p>
                      <a:pPr marL="0" marR="0">
                        <a:lnSpc>
                          <a:spcPct val="107000"/>
                        </a:lnSpc>
                        <a:spcBef>
                          <a:spcPts val="0"/>
                        </a:spcBef>
                        <a:spcAft>
                          <a:spcPts val="0"/>
                        </a:spcAft>
                      </a:pPr>
                      <a:r>
                        <a:rPr lang="en-US" sz="1600">
                          <a:solidFill>
                            <a:schemeClr val="tx1"/>
                          </a:solidFill>
                          <a:effectLst/>
                        </a:rPr>
                        <a:t>I</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nSpc>
                          <a:spcPct val="107000"/>
                        </a:lnSpc>
                        <a:spcBef>
                          <a:spcPts val="0"/>
                        </a:spcBef>
                        <a:spcAft>
                          <a:spcPts val="0"/>
                        </a:spcAft>
                      </a:pPr>
                      <a:r>
                        <a:rPr lang="en-US" sz="1600">
                          <a:solidFill>
                            <a:schemeClr val="tx1"/>
                          </a:solidFill>
                          <a:effectLst/>
                        </a:rPr>
                        <a:t>Iodine</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1.60E-05</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2.29E-05</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$2.00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dirty="0">
                          <a:solidFill>
                            <a:schemeClr val="tx1"/>
                          </a:solidFill>
                          <a:effectLst/>
                        </a:rPr>
                        <a:t>$0.00</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3875997435"/>
                  </a:ext>
                </a:extLst>
              </a:tr>
              <a:tr h="282934">
                <a:tc>
                  <a:txBody>
                    <a:bodyPr/>
                    <a:lstStyle/>
                    <a:p>
                      <a:pPr marL="0" marR="0">
                        <a:lnSpc>
                          <a:spcPct val="107000"/>
                        </a:lnSpc>
                        <a:spcBef>
                          <a:spcPts val="0"/>
                        </a:spcBef>
                        <a:spcAft>
                          <a:spcPts val="0"/>
                        </a:spcAft>
                      </a:pPr>
                      <a:r>
                        <a:rPr lang="en-US" sz="1600">
                          <a:solidFill>
                            <a:schemeClr val="tx1"/>
                          </a:solidFill>
                          <a:effectLst/>
                        </a:rPr>
                        <a:t>Ti</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nSpc>
                          <a:spcPct val="107000"/>
                        </a:lnSpc>
                        <a:spcBef>
                          <a:spcPts val="0"/>
                        </a:spcBef>
                        <a:spcAft>
                          <a:spcPts val="0"/>
                        </a:spcAft>
                      </a:pPr>
                      <a:r>
                        <a:rPr lang="en-US" sz="1600">
                          <a:solidFill>
                            <a:schemeClr val="tx1"/>
                          </a:solidFill>
                          <a:effectLst/>
                        </a:rPr>
                        <a:t>Titanium</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1.30E-05</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2.29E-05</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$8.00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214112914"/>
                  </a:ext>
                </a:extLst>
              </a:tr>
              <a:tr h="282934">
                <a:tc>
                  <a:txBody>
                    <a:bodyPr/>
                    <a:lstStyle/>
                    <a:p>
                      <a:pPr marL="0" marR="0">
                        <a:lnSpc>
                          <a:spcPct val="107000"/>
                        </a:lnSpc>
                        <a:spcBef>
                          <a:spcPts val="0"/>
                        </a:spcBef>
                        <a:spcAft>
                          <a:spcPts val="0"/>
                        </a:spcAft>
                      </a:pPr>
                      <a:r>
                        <a:rPr lang="en-US" sz="1600" dirty="0">
                          <a:solidFill>
                            <a:schemeClr val="tx1"/>
                          </a:solidFill>
                          <a:effectLst/>
                        </a:rPr>
                        <a:t>B</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nSpc>
                          <a:spcPct val="107000"/>
                        </a:lnSpc>
                        <a:spcBef>
                          <a:spcPts val="0"/>
                        </a:spcBef>
                        <a:spcAft>
                          <a:spcPts val="0"/>
                        </a:spcAft>
                      </a:pPr>
                      <a:r>
                        <a:rPr lang="en-US" sz="1600" dirty="0">
                          <a:solidFill>
                            <a:schemeClr val="tx1"/>
                          </a:solidFill>
                          <a:effectLst/>
                        </a:rPr>
                        <a:t>Boron</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6.90E-05</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2.06E-05</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$6,000.00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$0.12</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969425204"/>
                  </a:ext>
                </a:extLst>
              </a:tr>
              <a:tr h="282934">
                <a:tc>
                  <a:txBody>
                    <a:bodyPr/>
                    <a:lstStyle/>
                    <a:p>
                      <a:pPr marL="0" marR="0">
                        <a:lnSpc>
                          <a:spcPct val="107000"/>
                        </a:lnSpc>
                        <a:spcBef>
                          <a:spcPts val="0"/>
                        </a:spcBef>
                        <a:spcAft>
                          <a:spcPts val="0"/>
                        </a:spcAft>
                      </a:pPr>
                      <a:r>
                        <a:rPr lang="en-US" sz="1600">
                          <a:solidFill>
                            <a:schemeClr val="tx1"/>
                          </a:solidFill>
                          <a:effectLst/>
                        </a:rPr>
                        <a:t>Se</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nSpc>
                          <a:spcPct val="107000"/>
                        </a:lnSpc>
                        <a:spcBef>
                          <a:spcPts val="0"/>
                        </a:spcBef>
                        <a:spcAft>
                          <a:spcPts val="0"/>
                        </a:spcAft>
                      </a:pPr>
                      <a:r>
                        <a:rPr lang="en-US" sz="1600">
                          <a:solidFill>
                            <a:schemeClr val="tx1"/>
                          </a:solidFill>
                          <a:effectLst/>
                        </a:rPr>
                        <a:t>Selenium</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1.90E-05</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1.71E-05</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$53.00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3540713189"/>
                  </a:ext>
                </a:extLst>
              </a:tr>
              <a:tr h="282934">
                <a:tc>
                  <a:txBody>
                    <a:bodyPr/>
                    <a:lstStyle/>
                    <a:p>
                      <a:pPr marL="0" marR="0">
                        <a:lnSpc>
                          <a:spcPct val="107000"/>
                        </a:lnSpc>
                        <a:spcBef>
                          <a:spcPts val="0"/>
                        </a:spcBef>
                        <a:spcAft>
                          <a:spcPts val="0"/>
                        </a:spcAft>
                      </a:pPr>
                      <a:r>
                        <a:rPr lang="en-US" sz="1600">
                          <a:solidFill>
                            <a:schemeClr val="tx1"/>
                          </a:solidFill>
                          <a:effectLst/>
                        </a:rPr>
                        <a:t>Ni</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nSpc>
                          <a:spcPct val="107000"/>
                        </a:lnSpc>
                        <a:spcBef>
                          <a:spcPts val="0"/>
                        </a:spcBef>
                        <a:spcAft>
                          <a:spcPts val="0"/>
                        </a:spcAft>
                      </a:pPr>
                      <a:r>
                        <a:rPr lang="en-US" sz="1600">
                          <a:solidFill>
                            <a:schemeClr val="tx1"/>
                          </a:solidFill>
                          <a:effectLst/>
                        </a:rPr>
                        <a:t>Nickel</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1.40E-05</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1.71E-05</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$20.00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1563902571"/>
                  </a:ext>
                </a:extLst>
              </a:tr>
              <a:tr h="282934">
                <a:tc>
                  <a:txBody>
                    <a:bodyPr/>
                    <a:lstStyle/>
                    <a:p>
                      <a:pPr marL="0" marR="0">
                        <a:lnSpc>
                          <a:spcPct val="107000"/>
                        </a:lnSpc>
                        <a:spcBef>
                          <a:spcPts val="0"/>
                        </a:spcBef>
                        <a:spcAft>
                          <a:spcPts val="0"/>
                        </a:spcAft>
                      </a:pPr>
                      <a:r>
                        <a:rPr lang="en-US" sz="1600">
                          <a:solidFill>
                            <a:schemeClr val="tx1"/>
                          </a:solidFill>
                          <a:effectLst/>
                        </a:rPr>
                        <a:t>Cr</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nSpc>
                          <a:spcPct val="107000"/>
                        </a:lnSpc>
                        <a:spcBef>
                          <a:spcPts val="0"/>
                        </a:spcBef>
                        <a:spcAft>
                          <a:spcPts val="0"/>
                        </a:spcAft>
                      </a:pPr>
                      <a:r>
                        <a:rPr lang="en-US" sz="1600">
                          <a:solidFill>
                            <a:schemeClr val="tx1"/>
                          </a:solidFill>
                          <a:effectLst/>
                        </a:rPr>
                        <a:t>Chromium</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2.40E-06</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1.60E-05</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$20.00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4139781218"/>
                  </a:ext>
                </a:extLst>
              </a:tr>
              <a:tr h="282934">
                <a:tc>
                  <a:txBody>
                    <a:bodyPr/>
                    <a:lstStyle/>
                    <a:p>
                      <a:pPr marL="0" marR="0">
                        <a:lnSpc>
                          <a:spcPct val="107000"/>
                        </a:lnSpc>
                        <a:spcBef>
                          <a:spcPts val="0"/>
                        </a:spcBef>
                        <a:spcAft>
                          <a:spcPts val="0"/>
                        </a:spcAft>
                      </a:pPr>
                      <a:r>
                        <a:rPr lang="en-US" sz="1600">
                          <a:solidFill>
                            <a:schemeClr val="tx1"/>
                          </a:solidFill>
                          <a:effectLst/>
                        </a:rPr>
                        <a:t>Mn</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nSpc>
                          <a:spcPct val="107000"/>
                        </a:lnSpc>
                        <a:spcBef>
                          <a:spcPts val="0"/>
                        </a:spcBef>
                        <a:spcAft>
                          <a:spcPts val="0"/>
                        </a:spcAft>
                      </a:pPr>
                      <a:r>
                        <a:rPr lang="en-US" sz="1600">
                          <a:solidFill>
                            <a:schemeClr val="tx1"/>
                          </a:solidFill>
                          <a:effectLst/>
                        </a:rPr>
                        <a:t>Manganese</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1.70E-05</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1.37E-05</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$5.00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669199466"/>
                  </a:ext>
                </a:extLst>
              </a:tr>
              <a:tr h="282934">
                <a:tc>
                  <a:txBody>
                    <a:bodyPr/>
                    <a:lstStyle/>
                    <a:p>
                      <a:pPr marL="0" marR="0">
                        <a:lnSpc>
                          <a:spcPct val="107000"/>
                        </a:lnSpc>
                        <a:spcBef>
                          <a:spcPts val="0"/>
                        </a:spcBef>
                        <a:spcAft>
                          <a:spcPts val="0"/>
                        </a:spcAft>
                      </a:pPr>
                      <a:r>
                        <a:rPr lang="en-US" sz="1600">
                          <a:solidFill>
                            <a:schemeClr val="tx1"/>
                          </a:solidFill>
                          <a:effectLst/>
                        </a:rPr>
                        <a:t>As</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nSpc>
                          <a:spcPct val="107000"/>
                        </a:lnSpc>
                        <a:spcBef>
                          <a:spcPts val="0"/>
                        </a:spcBef>
                        <a:spcAft>
                          <a:spcPts val="0"/>
                        </a:spcAft>
                      </a:pPr>
                      <a:r>
                        <a:rPr lang="en-US" sz="1600">
                          <a:solidFill>
                            <a:schemeClr val="tx1"/>
                          </a:solidFill>
                          <a:effectLst/>
                        </a:rPr>
                        <a:t>Arsenic</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2.60E-05</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8.00E-06</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$5.00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1087612083"/>
                  </a:ext>
                </a:extLst>
              </a:tr>
              <a:tr h="282934">
                <a:tc>
                  <a:txBody>
                    <a:bodyPr/>
                    <a:lstStyle/>
                    <a:p>
                      <a:pPr marL="0" marR="0">
                        <a:lnSpc>
                          <a:spcPct val="107000"/>
                        </a:lnSpc>
                        <a:spcBef>
                          <a:spcPts val="0"/>
                        </a:spcBef>
                        <a:spcAft>
                          <a:spcPts val="0"/>
                        </a:spcAft>
                      </a:pPr>
                      <a:r>
                        <a:rPr lang="en-US" sz="1600">
                          <a:solidFill>
                            <a:schemeClr val="tx1"/>
                          </a:solidFill>
                          <a:effectLst/>
                        </a:rPr>
                        <a:t>Li</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nSpc>
                          <a:spcPct val="107000"/>
                        </a:lnSpc>
                        <a:spcBef>
                          <a:spcPts val="0"/>
                        </a:spcBef>
                        <a:spcAft>
                          <a:spcPts val="0"/>
                        </a:spcAft>
                      </a:pPr>
                      <a:r>
                        <a:rPr lang="en-US" sz="1600">
                          <a:solidFill>
                            <a:schemeClr val="tx1"/>
                          </a:solidFill>
                          <a:effectLst/>
                        </a:rPr>
                        <a:t>Lithium</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dirty="0">
                          <a:solidFill>
                            <a:schemeClr val="tx1"/>
                          </a:solidFill>
                          <a:effectLst/>
                        </a:rPr>
                        <a:t>3.10E-06</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8.00E-06</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$100.00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3391163727"/>
                  </a:ext>
                </a:extLst>
              </a:tr>
              <a:tr h="282934">
                <a:tc>
                  <a:txBody>
                    <a:bodyPr/>
                    <a:lstStyle/>
                    <a:p>
                      <a:pPr marL="0" marR="0">
                        <a:lnSpc>
                          <a:spcPct val="107000"/>
                        </a:lnSpc>
                        <a:spcBef>
                          <a:spcPts val="0"/>
                        </a:spcBef>
                        <a:spcAft>
                          <a:spcPts val="0"/>
                        </a:spcAft>
                      </a:pPr>
                      <a:r>
                        <a:rPr lang="en-US" sz="1600">
                          <a:solidFill>
                            <a:schemeClr val="tx1"/>
                          </a:solidFill>
                          <a:effectLst/>
                        </a:rPr>
                        <a:t>Hg</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nSpc>
                          <a:spcPct val="107000"/>
                        </a:lnSpc>
                        <a:spcBef>
                          <a:spcPts val="0"/>
                        </a:spcBef>
                        <a:spcAft>
                          <a:spcPts val="0"/>
                        </a:spcAft>
                      </a:pPr>
                      <a:r>
                        <a:rPr lang="en-US" sz="1600">
                          <a:solidFill>
                            <a:schemeClr val="tx1"/>
                          </a:solidFill>
                          <a:effectLst/>
                        </a:rPr>
                        <a:t>Mercury</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1.90E-05</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6.86E-06</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$40.00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1231373892"/>
                  </a:ext>
                </a:extLst>
              </a:tr>
              <a:tr h="282934">
                <a:tc>
                  <a:txBody>
                    <a:bodyPr/>
                    <a:lstStyle/>
                    <a:p>
                      <a:pPr marL="0" marR="0">
                        <a:lnSpc>
                          <a:spcPct val="107000"/>
                        </a:lnSpc>
                        <a:spcBef>
                          <a:spcPts val="0"/>
                        </a:spcBef>
                        <a:spcAft>
                          <a:spcPts val="0"/>
                        </a:spcAft>
                      </a:pPr>
                      <a:r>
                        <a:rPr lang="en-US" sz="1600">
                          <a:solidFill>
                            <a:schemeClr val="tx1"/>
                          </a:solidFill>
                          <a:effectLst/>
                        </a:rPr>
                        <a:t>Cs</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nSpc>
                          <a:spcPct val="107000"/>
                        </a:lnSpc>
                        <a:spcBef>
                          <a:spcPts val="0"/>
                        </a:spcBef>
                        <a:spcAft>
                          <a:spcPts val="0"/>
                        </a:spcAft>
                      </a:pPr>
                      <a:r>
                        <a:rPr lang="en-US" sz="1600">
                          <a:solidFill>
                            <a:schemeClr val="tx1"/>
                          </a:solidFill>
                          <a:effectLst/>
                        </a:rPr>
                        <a:t>Caesium</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dirty="0">
                          <a:solidFill>
                            <a:schemeClr val="tx1"/>
                          </a:solidFill>
                          <a:effectLst/>
                        </a:rPr>
                        <a:t>2.10E-06</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6.86E-06</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$3,000.00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dirty="0">
                          <a:solidFill>
                            <a:schemeClr val="tx1"/>
                          </a:solidFill>
                          <a:effectLst/>
                        </a:rPr>
                        <a:t>$0.02</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2692755298"/>
                  </a:ext>
                </a:extLst>
              </a:tr>
            </a:tbl>
          </a:graphicData>
        </a:graphic>
      </p:graphicFrame>
    </p:spTree>
    <p:extLst>
      <p:ext uri="{BB962C8B-B14F-4D97-AF65-F5344CB8AC3E}">
        <p14:creationId xmlns:p14="http://schemas.microsoft.com/office/powerpoint/2010/main" val="8606092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DF8CE9E-0414-491B-ADBD-4AB98C35119C}"/>
              </a:ext>
            </a:extLst>
          </p:cNvPr>
          <p:cNvGraphicFramePr>
            <a:graphicFrameLocks noGrp="1"/>
          </p:cNvGraphicFramePr>
          <p:nvPr>
            <p:ph idx="1"/>
            <p:extLst>
              <p:ext uri="{D42A27DB-BD31-4B8C-83A1-F6EECF244321}">
                <p14:modId xmlns:p14="http://schemas.microsoft.com/office/powerpoint/2010/main" val="3336231499"/>
              </p:ext>
            </p:extLst>
          </p:nvPr>
        </p:nvGraphicFramePr>
        <p:xfrm>
          <a:off x="838200" y="622853"/>
          <a:ext cx="10515600" cy="4717770"/>
        </p:xfrm>
        <a:graphic>
          <a:graphicData uri="http://schemas.openxmlformats.org/drawingml/2006/table">
            <a:tbl>
              <a:tblPr firstRow="1" firstCol="1" bandRow="1">
                <a:tableStyleId>{5C22544A-7EE6-4342-B048-85BDC9FD1C3A}</a:tableStyleId>
              </a:tblPr>
              <a:tblGrid>
                <a:gridCol w="897835">
                  <a:extLst>
                    <a:ext uri="{9D8B030D-6E8A-4147-A177-3AD203B41FA5}">
                      <a16:colId xmlns:a16="http://schemas.microsoft.com/office/drawing/2014/main" val="1479235234"/>
                    </a:ext>
                  </a:extLst>
                </a:gridCol>
                <a:gridCol w="1590261">
                  <a:extLst>
                    <a:ext uri="{9D8B030D-6E8A-4147-A177-3AD203B41FA5}">
                      <a16:colId xmlns:a16="http://schemas.microsoft.com/office/drawing/2014/main" val="1807758873"/>
                    </a:ext>
                  </a:extLst>
                </a:gridCol>
                <a:gridCol w="1298713">
                  <a:extLst>
                    <a:ext uri="{9D8B030D-6E8A-4147-A177-3AD203B41FA5}">
                      <a16:colId xmlns:a16="http://schemas.microsoft.com/office/drawing/2014/main" val="3683751139"/>
                    </a:ext>
                  </a:extLst>
                </a:gridCol>
                <a:gridCol w="1431234">
                  <a:extLst>
                    <a:ext uri="{9D8B030D-6E8A-4147-A177-3AD203B41FA5}">
                      <a16:colId xmlns:a16="http://schemas.microsoft.com/office/drawing/2014/main" val="1431219687"/>
                    </a:ext>
                  </a:extLst>
                </a:gridCol>
                <a:gridCol w="1311966">
                  <a:extLst>
                    <a:ext uri="{9D8B030D-6E8A-4147-A177-3AD203B41FA5}">
                      <a16:colId xmlns:a16="http://schemas.microsoft.com/office/drawing/2014/main" val="3562762418"/>
                    </a:ext>
                  </a:extLst>
                </a:gridCol>
                <a:gridCol w="3985591">
                  <a:extLst>
                    <a:ext uri="{9D8B030D-6E8A-4147-A177-3AD203B41FA5}">
                      <a16:colId xmlns:a16="http://schemas.microsoft.com/office/drawing/2014/main" val="529808370"/>
                    </a:ext>
                  </a:extLst>
                </a:gridCol>
              </a:tblGrid>
              <a:tr h="314518">
                <a:tc>
                  <a:txBody>
                    <a:bodyPr/>
                    <a:lstStyle/>
                    <a:p>
                      <a:pPr marL="0" marR="0">
                        <a:lnSpc>
                          <a:spcPct val="107000"/>
                        </a:lnSpc>
                        <a:spcBef>
                          <a:spcPts val="0"/>
                        </a:spcBef>
                        <a:spcAft>
                          <a:spcPts val="0"/>
                        </a:spcAft>
                      </a:pPr>
                      <a:r>
                        <a:rPr lang="en-US" sz="1600" dirty="0">
                          <a:solidFill>
                            <a:schemeClr val="tx1"/>
                          </a:solidFill>
                          <a:effectLst/>
                        </a:rPr>
                        <a:t>Mo</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nSpc>
                          <a:spcPct val="107000"/>
                        </a:lnSpc>
                        <a:spcBef>
                          <a:spcPts val="0"/>
                        </a:spcBef>
                        <a:spcAft>
                          <a:spcPts val="0"/>
                        </a:spcAft>
                      </a:pPr>
                      <a:r>
                        <a:rPr lang="en-US" sz="1600" dirty="0">
                          <a:solidFill>
                            <a:schemeClr val="tx1"/>
                          </a:solidFill>
                          <a:effectLst/>
                        </a:rPr>
                        <a:t>Molybdenum</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1.30E-05</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5.71E-06</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$300.00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733441888"/>
                  </a:ext>
                </a:extLst>
              </a:tr>
              <a:tr h="314518">
                <a:tc>
                  <a:txBody>
                    <a:bodyPr/>
                    <a:lstStyle/>
                    <a:p>
                      <a:pPr marL="0" marR="0">
                        <a:lnSpc>
                          <a:spcPct val="107000"/>
                        </a:lnSpc>
                        <a:spcBef>
                          <a:spcPts val="0"/>
                        </a:spcBef>
                        <a:spcAft>
                          <a:spcPts val="0"/>
                        </a:spcAft>
                      </a:pPr>
                      <a:r>
                        <a:rPr lang="en-US" sz="1600" dirty="0">
                          <a:solidFill>
                            <a:schemeClr val="tx1"/>
                          </a:solidFill>
                          <a:effectLst/>
                        </a:rPr>
                        <a:t>Ge</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nSpc>
                          <a:spcPct val="107000"/>
                        </a:lnSpc>
                        <a:spcBef>
                          <a:spcPts val="0"/>
                        </a:spcBef>
                        <a:spcAft>
                          <a:spcPts val="0"/>
                        </a:spcAft>
                      </a:pPr>
                      <a:r>
                        <a:rPr lang="en-US" sz="1600" dirty="0">
                          <a:solidFill>
                            <a:schemeClr val="tx1"/>
                          </a:solidFill>
                          <a:effectLst/>
                        </a:rPr>
                        <a:t>Germanium</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1.30E-05</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5.71E-06</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$2,000.00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$0.01</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2199056277"/>
                  </a:ext>
                </a:extLst>
              </a:tr>
              <a:tr h="314518">
                <a:tc>
                  <a:txBody>
                    <a:bodyPr/>
                    <a:lstStyle/>
                    <a:p>
                      <a:pPr marL="0" marR="0">
                        <a:lnSpc>
                          <a:spcPct val="107000"/>
                        </a:lnSpc>
                        <a:spcBef>
                          <a:spcPts val="0"/>
                        </a:spcBef>
                        <a:spcAft>
                          <a:spcPts val="0"/>
                        </a:spcAft>
                      </a:pPr>
                      <a:r>
                        <a:rPr lang="en-US" sz="1600" dirty="0">
                          <a:solidFill>
                            <a:schemeClr val="tx1"/>
                          </a:solidFill>
                          <a:effectLst/>
                        </a:rPr>
                        <a:t>Co</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nSpc>
                          <a:spcPct val="107000"/>
                        </a:lnSpc>
                        <a:spcBef>
                          <a:spcPts val="0"/>
                        </a:spcBef>
                        <a:spcAft>
                          <a:spcPts val="0"/>
                        </a:spcAft>
                      </a:pPr>
                      <a:r>
                        <a:rPr lang="en-US" sz="1600" dirty="0">
                          <a:solidFill>
                            <a:schemeClr val="tx1"/>
                          </a:solidFill>
                          <a:effectLst/>
                        </a:rPr>
                        <a:t>Cobalt</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2.10E-06</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dirty="0">
                          <a:solidFill>
                            <a:schemeClr val="tx1"/>
                          </a:solidFill>
                          <a:effectLst/>
                        </a:rPr>
                        <a:t>3.43E-06</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$200.00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dirty="0">
                          <a:solidFill>
                            <a:schemeClr val="tx1"/>
                          </a:solidFill>
                          <a:effectLst/>
                        </a:rPr>
                        <a:t>$0.00</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438946873"/>
                  </a:ext>
                </a:extLst>
              </a:tr>
              <a:tr h="314518">
                <a:tc>
                  <a:txBody>
                    <a:bodyPr/>
                    <a:lstStyle/>
                    <a:p>
                      <a:pPr marL="0" marR="0">
                        <a:lnSpc>
                          <a:spcPct val="107000"/>
                        </a:lnSpc>
                        <a:spcBef>
                          <a:spcPts val="0"/>
                        </a:spcBef>
                        <a:spcAft>
                          <a:spcPts val="0"/>
                        </a:spcAft>
                      </a:pPr>
                      <a:r>
                        <a:rPr lang="en-US" sz="1600">
                          <a:solidFill>
                            <a:schemeClr val="tx1"/>
                          </a:solidFill>
                          <a:effectLst/>
                        </a:rPr>
                        <a:t>Sb</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nSpc>
                          <a:spcPct val="107000"/>
                        </a:lnSpc>
                        <a:spcBef>
                          <a:spcPts val="0"/>
                        </a:spcBef>
                        <a:spcAft>
                          <a:spcPts val="0"/>
                        </a:spcAft>
                      </a:pPr>
                      <a:r>
                        <a:rPr lang="en-US" sz="1600" dirty="0">
                          <a:solidFill>
                            <a:schemeClr val="tx1"/>
                          </a:solidFill>
                          <a:effectLst/>
                        </a:rPr>
                        <a:t>Antimony</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1.10E-05</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2.29E-06</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$300.00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651449127"/>
                  </a:ext>
                </a:extLst>
              </a:tr>
              <a:tr h="314518">
                <a:tc>
                  <a:txBody>
                    <a:bodyPr/>
                    <a:lstStyle/>
                    <a:p>
                      <a:pPr marL="0" marR="0">
                        <a:lnSpc>
                          <a:spcPct val="107000"/>
                        </a:lnSpc>
                        <a:spcBef>
                          <a:spcPts val="0"/>
                        </a:spcBef>
                        <a:spcAft>
                          <a:spcPts val="0"/>
                        </a:spcAft>
                      </a:pPr>
                      <a:r>
                        <a:rPr lang="en-US" sz="1600">
                          <a:solidFill>
                            <a:schemeClr val="tx1"/>
                          </a:solidFill>
                          <a:effectLst/>
                        </a:rPr>
                        <a:t>Ag</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nSpc>
                          <a:spcPct val="107000"/>
                        </a:lnSpc>
                        <a:spcBef>
                          <a:spcPts val="0"/>
                        </a:spcBef>
                        <a:spcAft>
                          <a:spcPts val="0"/>
                        </a:spcAft>
                      </a:pPr>
                      <a:r>
                        <a:rPr lang="en-US" sz="1600" dirty="0">
                          <a:solidFill>
                            <a:schemeClr val="tx1"/>
                          </a:solidFill>
                          <a:effectLst/>
                        </a:rPr>
                        <a:t>Silver</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1.00E-06</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2.29E-06</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$700.00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675738651"/>
                  </a:ext>
                </a:extLst>
              </a:tr>
              <a:tr h="314518">
                <a:tc>
                  <a:txBody>
                    <a:bodyPr/>
                    <a:lstStyle/>
                    <a:p>
                      <a:pPr marL="0" marR="0">
                        <a:lnSpc>
                          <a:spcPct val="107000"/>
                        </a:lnSpc>
                        <a:spcBef>
                          <a:spcPts val="0"/>
                        </a:spcBef>
                        <a:spcAft>
                          <a:spcPts val="0"/>
                        </a:spcAft>
                      </a:pPr>
                      <a:r>
                        <a:rPr lang="en-US" sz="1600">
                          <a:solidFill>
                            <a:schemeClr val="tx1"/>
                          </a:solidFill>
                          <a:effectLst/>
                        </a:rPr>
                        <a:t>Nb</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nSpc>
                          <a:spcPct val="107000"/>
                        </a:lnSpc>
                        <a:spcBef>
                          <a:spcPts val="0"/>
                        </a:spcBef>
                        <a:spcAft>
                          <a:spcPts val="0"/>
                        </a:spcAft>
                      </a:pPr>
                      <a:r>
                        <a:rPr lang="en-US" sz="1600" dirty="0">
                          <a:solidFill>
                            <a:schemeClr val="tx1"/>
                          </a:solidFill>
                          <a:effectLst/>
                        </a:rPr>
                        <a:t>Niobium</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dirty="0">
                          <a:solidFill>
                            <a:schemeClr val="tx1"/>
                          </a:solidFill>
                          <a:effectLst/>
                        </a:rPr>
                        <a:t>1.60E-04</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1.71E-06</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$180.00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1254975598"/>
                  </a:ext>
                </a:extLst>
              </a:tr>
              <a:tr h="314518">
                <a:tc>
                  <a:txBody>
                    <a:bodyPr/>
                    <a:lstStyle/>
                    <a:p>
                      <a:pPr marL="0" marR="0">
                        <a:lnSpc>
                          <a:spcPct val="107000"/>
                        </a:lnSpc>
                        <a:spcBef>
                          <a:spcPts val="0"/>
                        </a:spcBef>
                        <a:spcAft>
                          <a:spcPts val="0"/>
                        </a:spcAft>
                      </a:pPr>
                      <a:r>
                        <a:rPr lang="en-US" sz="1600">
                          <a:solidFill>
                            <a:schemeClr val="tx1"/>
                          </a:solidFill>
                          <a:effectLst/>
                        </a:rPr>
                        <a:t>Zr</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nSpc>
                          <a:spcPct val="107000"/>
                        </a:lnSpc>
                        <a:spcBef>
                          <a:spcPts val="0"/>
                        </a:spcBef>
                        <a:spcAft>
                          <a:spcPts val="0"/>
                        </a:spcAft>
                      </a:pPr>
                      <a:r>
                        <a:rPr lang="en-US" sz="1600">
                          <a:solidFill>
                            <a:schemeClr val="tx1"/>
                          </a:solidFill>
                          <a:effectLst/>
                        </a:rPr>
                        <a:t>Zirconium</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dirty="0">
                          <a:solidFill>
                            <a:schemeClr val="tx1"/>
                          </a:solidFill>
                          <a:effectLst/>
                        </a:rPr>
                        <a:t>6.00E-04</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1.14E-06</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$600.00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1754659455"/>
                  </a:ext>
                </a:extLst>
              </a:tr>
              <a:tr h="314518">
                <a:tc>
                  <a:txBody>
                    <a:bodyPr/>
                    <a:lstStyle/>
                    <a:p>
                      <a:pPr marL="0" marR="0">
                        <a:lnSpc>
                          <a:spcPct val="107000"/>
                        </a:lnSpc>
                        <a:spcBef>
                          <a:spcPts val="0"/>
                        </a:spcBef>
                        <a:spcAft>
                          <a:spcPts val="0"/>
                        </a:spcAft>
                      </a:pPr>
                      <a:r>
                        <a:rPr lang="en-US" sz="1600">
                          <a:solidFill>
                            <a:schemeClr val="tx1"/>
                          </a:solidFill>
                          <a:effectLst/>
                        </a:rPr>
                        <a:t>La</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nSpc>
                          <a:spcPct val="107000"/>
                        </a:lnSpc>
                        <a:spcBef>
                          <a:spcPts val="0"/>
                        </a:spcBef>
                        <a:spcAft>
                          <a:spcPts val="0"/>
                        </a:spcAft>
                      </a:pPr>
                      <a:r>
                        <a:rPr lang="en-US" sz="1600">
                          <a:solidFill>
                            <a:schemeClr val="tx1"/>
                          </a:solidFill>
                          <a:effectLst/>
                        </a:rPr>
                        <a:t>Lanthanum</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2.00E-04</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dirty="0">
                          <a:solidFill>
                            <a:schemeClr val="tx1"/>
                          </a:solidFill>
                          <a:effectLst/>
                        </a:rPr>
                        <a:t>9.14E-07</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$1,500.00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3343425642"/>
                  </a:ext>
                </a:extLst>
              </a:tr>
              <a:tr h="314518">
                <a:tc>
                  <a:txBody>
                    <a:bodyPr/>
                    <a:lstStyle/>
                    <a:p>
                      <a:pPr marL="0" marR="0">
                        <a:lnSpc>
                          <a:spcPct val="107000"/>
                        </a:lnSpc>
                        <a:spcBef>
                          <a:spcPts val="0"/>
                        </a:spcBef>
                        <a:spcAft>
                          <a:spcPts val="0"/>
                        </a:spcAft>
                      </a:pPr>
                      <a:r>
                        <a:rPr lang="en-US" sz="1600">
                          <a:solidFill>
                            <a:schemeClr val="tx1"/>
                          </a:solidFill>
                          <a:effectLst/>
                        </a:rPr>
                        <a:t>Te</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nSpc>
                          <a:spcPct val="107000"/>
                        </a:lnSpc>
                        <a:spcBef>
                          <a:spcPts val="0"/>
                        </a:spcBef>
                        <a:spcAft>
                          <a:spcPts val="0"/>
                        </a:spcAft>
                      </a:pPr>
                      <a:r>
                        <a:rPr lang="en-US" sz="1600">
                          <a:solidFill>
                            <a:schemeClr val="tx1"/>
                          </a:solidFill>
                          <a:effectLst/>
                        </a:rPr>
                        <a:t>Tellurium</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1.20E-05</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dirty="0">
                          <a:solidFill>
                            <a:schemeClr val="tx1"/>
                          </a:solidFill>
                          <a:effectLst/>
                        </a:rPr>
                        <a:t>8.00E-07</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dirty="0">
                          <a:solidFill>
                            <a:schemeClr val="tx1"/>
                          </a:solidFill>
                          <a:effectLst/>
                        </a:rPr>
                        <a:t>$240.00</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1637783831"/>
                  </a:ext>
                </a:extLst>
              </a:tr>
              <a:tr h="314518">
                <a:tc>
                  <a:txBody>
                    <a:bodyPr/>
                    <a:lstStyle/>
                    <a:p>
                      <a:pPr marL="0" marR="0">
                        <a:lnSpc>
                          <a:spcPct val="107000"/>
                        </a:lnSpc>
                        <a:spcBef>
                          <a:spcPts val="0"/>
                        </a:spcBef>
                        <a:spcAft>
                          <a:spcPts val="0"/>
                        </a:spcAft>
                      </a:pPr>
                      <a:r>
                        <a:rPr lang="en-US" sz="1600">
                          <a:solidFill>
                            <a:schemeClr val="tx1"/>
                          </a:solidFill>
                          <a:effectLst/>
                        </a:rPr>
                        <a:t>Ga</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nSpc>
                          <a:spcPct val="107000"/>
                        </a:lnSpc>
                        <a:spcBef>
                          <a:spcPts val="0"/>
                        </a:spcBef>
                        <a:spcAft>
                          <a:spcPts val="0"/>
                        </a:spcAft>
                      </a:pPr>
                      <a:r>
                        <a:rPr lang="en-US" sz="1600">
                          <a:solidFill>
                            <a:schemeClr val="tx1"/>
                          </a:solidFill>
                          <a:effectLst/>
                        </a:rPr>
                        <a:t>Gallium</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1.20E-05</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8.00E-07</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dirty="0">
                          <a:solidFill>
                            <a:schemeClr val="tx1"/>
                          </a:solidFill>
                          <a:effectLst/>
                        </a:rPr>
                        <a:t>$1,800.00</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62315779"/>
                  </a:ext>
                </a:extLst>
              </a:tr>
              <a:tr h="314518">
                <a:tc>
                  <a:txBody>
                    <a:bodyPr/>
                    <a:lstStyle/>
                    <a:p>
                      <a:pPr marL="0" marR="0">
                        <a:lnSpc>
                          <a:spcPct val="107000"/>
                        </a:lnSpc>
                        <a:spcBef>
                          <a:spcPts val="0"/>
                        </a:spcBef>
                        <a:spcAft>
                          <a:spcPts val="0"/>
                        </a:spcAft>
                      </a:pPr>
                      <a:r>
                        <a:rPr lang="en-US" sz="1600">
                          <a:solidFill>
                            <a:schemeClr val="tx1"/>
                          </a:solidFill>
                          <a:effectLst/>
                        </a:rPr>
                        <a:t>Y</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nSpc>
                          <a:spcPct val="107000"/>
                        </a:lnSpc>
                        <a:spcBef>
                          <a:spcPts val="0"/>
                        </a:spcBef>
                        <a:spcAft>
                          <a:spcPts val="0"/>
                        </a:spcAft>
                      </a:pPr>
                      <a:r>
                        <a:rPr lang="en-US" sz="1600">
                          <a:solidFill>
                            <a:schemeClr val="tx1"/>
                          </a:solidFill>
                          <a:effectLst/>
                        </a:rPr>
                        <a:t>Yttrium</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dirty="0">
                          <a:solidFill>
                            <a:schemeClr val="tx1"/>
                          </a:solidFill>
                          <a:effectLst/>
                        </a:rPr>
                        <a:t>1.20E-05</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6.86E-07</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$2,000.00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dirty="0">
                          <a:solidFill>
                            <a:schemeClr val="tx1"/>
                          </a:solidFill>
                          <a:effectLst/>
                        </a:rPr>
                        <a:t>$0.00</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1761203414"/>
                  </a:ext>
                </a:extLst>
              </a:tr>
              <a:tr h="314518">
                <a:tc>
                  <a:txBody>
                    <a:bodyPr/>
                    <a:lstStyle/>
                    <a:p>
                      <a:pPr marL="0" marR="0">
                        <a:lnSpc>
                          <a:spcPct val="107000"/>
                        </a:lnSpc>
                        <a:spcBef>
                          <a:spcPts val="0"/>
                        </a:spcBef>
                        <a:spcAft>
                          <a:spcPts val="0"/>
                        </a:spcAft>
                      </a:pPr>
                      <a:r>
                        <a:rPr lang="en-US" sz="1600">
                          <a:solidFill>
                            <a:schemeClr val="tx1"/>
                          </a:solidFill>
                          <a:effectLst/>
                        </a:rPr>
                        <a:t>Bi</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nSpc>
                          <a:spcPct val="107000"/>
                        </a:lnSpc>
                        <a:spcBef>
                          <a:spcPts val="0"/>
                        </a:spcBef>
                        <a:spcAft>
                          <a:spcPts val="0"/>
                        </a:spcAft>
                      </a:pPr>
                      <a:r>
                        <a:rPr lang="en-US" sz="1600">
                          <a:solidFill>
                            <a:schemeClr val="tx1"/>
                          </a:solidFill>
                          <a:effectLst/>
                        </a:rPr>
                        <a:t>Bismuth</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1.20E-05</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5.71E-07</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$400.00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dirty="0">
                          <a:solidFill>
                            <a:schemeClr val="tx1"/>
                          </a:solidFill>
                          <a:effectLst/>
                        </a:rPr>
                        <a:t>$0.00</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3002189094"/>
                  </a:ext>
                </a:extLst>
              </a:tr>
              <a:tr h="314518">
                <a:tc>
                  <a:txBody>
                    <a:bodyPr/>
                    <a:lstStyle/>
                    <a:p>
                      <a:pPr marL="0" marR="0">
                        <a:lnSpc>
                          <a:spcPct val="107000"/>
                        </a:lnSpc>
                        <a:spcBef>
                          <a:spcPts val="0"/>
                        </a:spcBef>
                        <a:spcAft>
                          <a:spcPts val="0"/>
                        </a:spcAft>
                      </a:pPr>
                      <a:r>
                        <a:rPr lang="en-US" sz="1600">
                          <a:solidFill>
                            <a:schemeClr val="tx1"/>
                          </a:solidFill>
                          <a:effectLst/>
                        </a:rPr>
                        <a:t>Tl</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nSpc>
                          <a:spcPct val="107000"/>
                        </a:lnSpc>
                        <a:spcBef>
                          <a:spcPts val="0"/>
                        </a:spcBef>
                        <a:spcAft>
                          <a:spcPts val="0"/>
                        </a:spcAft>
                      </a:pPr>
                      <a:r>
                        <a:rPr lang="en-US" sz="1600">
                          <a:solidFill>
                            <a:schemeClr val="tx1"/>
                          </a:solidFill>
                          <a:effectLst/>
                        </a:rPr>
                        <a:t>Thallium</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1.40E-05</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5.71E-07</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$500.00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dirty="0">
                          <a:solidFill>
                            <a:schemeClr val="tx1"/>
                          </a:solidFill>
                          <a:effectLst/>
                        </a:rPr>
                        <a:t>$0.00</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2139361598"/>
                  </a:ext>
                </a:extLst>
              </a:tr>
              <a:tr h="314518">
                <a:tc>
                  <a:txBody>
                    <a:bodyPr/>
                    <a:lstStyle/>
                    <a:p>
                      <a:pPr marL="0" marR="0">
                        <a:lnSpc>
                          <a:spcPct val="107000"/>
                        </a:lnSpc>
                        <a:spcBef>
                          <a:spcPts val="0"/>
                        </a:spcBef>
                        <a:spcAft>
                          <a:spcPts val="0"/>
                        </a:spcAft>
                      </a:pPr>
                      <a:r>
                        <a:rPr lang="en-US" sz="1600">
                          <a:solidFill>
                            <a:schemeClr val="tx1"/>
                          </a:solidFill>
                          <a:effectLst/>
                        </a:rPr>
                        <a:t>In</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nSpc>
                          <a:spcPct val="107000"/>
                        </a:lnSpc>
                        <a:spcBef>
                          <a:spcPts val="0"/>
                        </a:spcBef>
                        <a:spcAft>
                          <a:spcPts val="0"/>
                        </a:spcAft>
                      </a:pPr>
                      <a:r>
                        <a:rPr lang="en-US" sz="1600">
                          <a:solidFill>
                            <a:schemeClr val="tx1"/>
                          </a:solidFill>
                          <a:effectLst/>
                        </a:rPr>
                        <a:t>Indium</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1.40E-05</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4.57E-07</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$2,000.00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dirty="0">
                          <a:solidFill>
                            <a:schemeClr val="tx1"/>
                          </a:solidFill>
                          <a:effectLst/>
                        </a:rPr>
                        <a:t>$0.00</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1044117672"/>
                  </a:ext>
                </a:extLst>
              </a:tr>
              <a:tr h="314518">
                <a:tc>
                  <a:txBody>
                    <a:bodyPr/>
                    <a:lstStyle/>
                    <a:p>
                      <a:pPr marL="0" marR="0">
                        <a:lnSpc>
                          <a:spcPct val="107000"/>
                        </a:lnSpc>
                        <a:spcBef>
                          <a:spcPts val="0"/>
                        </a:spcBef>
                        <a:spcAft>
                          <a:spcPts val="0"/>
                        </a:spcAft>
                      </a:pPr>
                      <a:r>
                        <a:rPr lang="en-US" sz="1600">
                          <a:solidFill>
                            <a:schemeClr val="tx1"/>
                          </a:solidFill>
                          <a:effectLst/>
                        </a:rPr>
                        <a:t>Au</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nSpc>
                          <a:spcPct val="107000"/>
                        </a:lnSpc>
                        <a:spcBef>
                          <a:spcPts val="0"/>
                        </a:spcBef>
                        <a:spcAft>
                          <a:spcPts val="0"/>
                        </a:spcAft>
                      </a:pPr>
                      <a:r>
                        <a:rPr lang="en-US" sz="1600">
                          <a:solidFill>
                            <a:schemeClr val="tx1"/>
                          </a:solidFill>
                          <a:effectLst/>
                        </a:rPr>
                        <a:t>Gold</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1.40E-05</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2.29E-07</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a:solidFill>
                            <a:schemeClr val="tx1"/>
                          </a:solidFill>
                          <a:effectLst/>
                        </a:rPr>
                        <a:t>$40,000.00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tc>
                  <a:txBody>
                    <a:bodyPr/>
                    <a:lstStyle/>
                    <a:p>
                      <a:pPr marL="0" marR="0" algn="r">
                        <a:lnSpc>
                          <a:spcPct val="107000"/>
                        </a:lnSpc>
                        <a:spcBef>
                          <a:spcPts val="0"/>
                        </a:spcBef>
                        <a:spcAft>
                          <a:spcPts val="0"/>
                        </a:spcAft>
                      </a:pPr>
                      <a:r>
                        <a:rPr lang="en-US" sz="1600" dirty="0">
                          <a:solidFill>
                            <a:schemeClr val="tx1"/>
                          </a:solidFill>
                          <a:effectLst/>
                        </a:rPr>
                        <a:t>$0.01</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9525" marB="9525" anchor="ctr">
                    <a:solidFill>
                      <a:schemeClr val="bg1"/>
                    </a:solidFill>
                  </a:tcPr>
                </a:tc>
                <a:extLst>
                  <a:ext uri="{0D108BD9-81ED-4DB2-BD59-A6C34878D82A}">
                    <a16:rowId xmlns:a16="http://schemas.microsoft.com/office/drawing/2014/main" val="1550633547"/>
                  </a:ext>
                </a:extLst>
              </a:tr>
            </a:tbl>
          </a:graphicData>
        </a:graphic>
      </p:graphicFrame>
    </p:spTree>
    <p:extLst>
      <p:ext uri="{BB962C8B-B14F-4D97-AF65-F5344CB8AC3E}">
        <p14:creationId xmlns:p14="http://schemas.microsoft.com/office/powerpoint/2010/main" val="4160620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6139B3-BDCA-4F7C-9EBE-B84CF92DA582}"/>
              </a:ext>
            </a:extLst>
          </p:cNvPr>
          <p:cNvSpPr>
            <a:spLocks noGrp="1"/>
          </p:cNvSpPr>
          <p:nvPr>
            <p:ph idx="1"/>
          </p:nvPr>
        </p:nvSpPr>
        <p:spPr>
          <a:xfrm>
            <a:off x="838200" y="539301"/>
            <a:ext cx="10515600" cy="5779398"/>
          </a:xfrm>
        </p:spPr>
        <p:txBody>
          <a:bodyPr>
            <a:normAutofit fontScale="92500" lnSpcReduction="20000"/>
          </a:bodyPr>
          <a:lstStyle/>
          <a:p>
            <a:pPr marL="0" indent="0">
              <a:buNone/>
            </a:pPr>
            <a:r>
              <a:rPr lang="en-US" dirty="0"/>
              <a:t>Summing up all the amounts in the Value column, we come to a grand total of just over $160.</a:t>
            </a:r>
          </a:p>
          <a:p>
            <a:pPr marL="0" indent="0">
              <a:buNone/>
            </a:pPr>
            <a:r>
              <a:rPr lang="en-US" dirty="0">
                <a:hlinkClick r:id="rId2"/>
              </a:rPr>
              <a:t>http://www.datagenetics.com/blog/april12011/</a:t>
            </a:r>
            <a:endParaRPr lang="en-US" dirty="0"/>
          </a:p>
          <a:p>
            <a:pPr marL="0" indent="0">
              <a:buNone/>
            </a:pPr>
            <a:r>
              <a:rPr lang="en-US" dirty="0"/>
              <a:t>(Retrieved 08/05/2019)</a:t>
            </a:r>
          </a:p>
          <a:p>
            <a:pPr marL="0" indent="0">
              <a:buNone/>
            </a:pPr>
            <a:endParaRPr lang="en-US" dirty="0"/>
          </a:p>
          <a:p>
            <a:pPr marL="0" indent="0">
              <a:buNone/>
            </a:pPr>
            <a:r>
              <a:rPr lang="en-US" dirty="0"/>
              <a:t>If you take out Potassium = $104</a:t>
            </a:r>
          </a:p>
          <a:p>
            <a:pPr marL="0" indent="0">
              <a:buNone/>
            </a:pPr>
            <a:r>
              <a:rPr lang="en-US" dirty="0"/>
              <a:t>And sodium                         = $28.57</a:t>
            </a:r>
          </a:p>
          <a:p>
            <a:pPr marL="0" indent="0">
              <a:buNone/>
            </a:pPr>
            <a:r>
              <a:rPr lang="en-US" dirty="0"/>
              <a:t>Our total worth </a:t>
            </a:r>
          </a:p>
          <a:p>
            <a:pPr marL="0" indent="0">
              <a:buNone/>
            </a:pPr>
            <a:r>
              <a:rPr lang="en-US" dirty="0"/>
              <a:t>In elements would be       = $27.43</a:t>
            </a:r>
          </a:p>
          <a:p>
            <a:pPr marL="0" indent="0">
              <a:buNone/>
            </a:pPr>
            <a:endParaRPr lang="en-US" dirty="0"/>
          </a:p>
          <a:p>
            <a:pPr marL="0" indent="0">
              <a:buNone/>
            </a:pPr>
            <a:r>
              <a:rPr lang="en-US" dirty="0"/>
              <a:t>According to a recent article in </a:t>
            </a:r>
            <a:r>
              <a:rPr lang="en-US" i="1" dirty="0"/>
              <a:t>Wired</a:t>
            </a:r>
            <a:r>
              <a:rPr lang="en-US" dirty="0"/>
              <a:t> magazine, a body could be worth up to $45 million — Calculated by selling the bone marrow, DNA, lungs, kidneys, heart … as components. </a:t>
            </a:r>
            <a:r>
              <a:rPr lang="en-US" dirty="0">
                <a:hlinkClick r:id="rId2"/>
              </a:rPr>
              <a:t>http://www.datagenetics.com/blog/april12011/</a:t>
            </a:r>
            <a:endParaRPr lang="en-US" dirty="0"/>
          </a:p>
          <a:p>
            <a:pPr marL="0" indent="0">
              <a:buNone/>
            </a:pPr>
            <a:r>
              <a:rPr lang="en-US" dirty="0"/>
              <a:t>(Retrieved 08/05/2019)</a:t>
            </a:r>
          </a:p>
        </p:txBody>
      </p:sp>
    </p:spTree>
    <p:extLst>
      <p:ext uri="{BB962C8B-B14F-4D97-AF65-F5344CB8AC3E}">
        <p14:creationId xmlns:p14="http://schemas.microsoft.com/office/powerpoint/2010/main" val="3896001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E71A11-4406-4507-A3EF-C4E26946CCEB}"/>
              </a:ext>
            </a:extLst>
          </p:cNvPr>
          <p:cNvSpPr>
            <a:spLocks noGrp="1"/>
          </p:cNvSpPr>
          <p:nvPr>
            <p:ph idx="1"/>
          </p:nvPr>
        </p:nvSpPr>
        <p:spPr>
          <a:xfrm>
            <a:off x="838200" y="450574"/>
            <a:ext cx="10515600" cy="5726389"/>
          </a:xfrm>
        </p:spPr>
        <p:txBody>
          <a:bodyPr>
            <a:normAutofit/>
          </a:bodyPr>
          <a:lstStyle/>
          <a:p>
            <a:pPr marL="0" indent="0">
              <a:buNone/>
            </a:pPr>
            <a:r>
              <a:rPr lang="en-US" dirty="0"/>
              <a:t>I think the complexity of life and the way human life functions show  that we have a designer.  We have seen in this short presentation that as Psalm 139:14 states, we are fearfully and wonderfully made.  Please note we have only began to scratch the surface. </a:t>
            </a:r>
          </a:p>
          <a:p>
            <a:pPr marL="0" indent="0">
              <a:buNone/>
            </a:pPr>
            <a:endParaRPr lang="en-US" dirty="0"/>
          </a:p>
          <a:p>
            <a:pPr marL="0" indent="0">
              <a:buNone/>
            </a:pPr>
            <a:r>
              <a:rPr lang="en-US" dirty="0"/>
              <a:t>If you are not convinced, perhaps the following will give you more food for thought.  </a:t>
            </a:r>
          </a:p>
          <a:p>
            <a:pPr marL="0" indent="0">
              <a:buNone/>
            </a:pPr>
            <a:endParaRPr lang="en-US" dirty="0"/>
          </a:p>
          <a:p>
            <a:pPr marL="0" indent="0">
              <a:buNone/>
            </a:pPr>
            <a:r>
              <a:rPr lang="en-US" dirty="0"/>
              <a:t>To explain the Law of Biogenesis there are two competing models, one is creation, and the other is evolution.   </a:t>
            </a:r>
          </a:p>
          <a:p>
            <a:pPr marL="0" indent="0">
              <a:buNone/>
            </a:pPr>
            <a:endParaRPr lang="en-US" dirty="0"/>
          </a:p>
          <a:p>
            <a:pPr marL="0" indent="0">
              <a:buNone/>
            </a:pPr>
            <a:r>
              <a:rPr lang="en-US" dirty="0"/>
              <a:t>Can evolution truly explain why we are here? </a:t>
            </a:r>
          </a:p>
          <a:p>
            <a:endParaRPr lang="en-US" dirty="0"/>
          </a:p>
        </p:txBody>
      </p:sp>
    </p:spTree>
    <p:extLst>
      <p:ext uri="{BB962C8B-B14F-4D97-AF65-F5344CB8AC3E}">
        <p14:creationId xmlns:p14="http://schemas.microsoft.com/office/powerpoint/2010/main" val="3184633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4C17A8-08EC-42C8-9469-6B1E8595EAE4}"/>
              </a:ext>
            </a:extLst>
          </p:cNvPr>
          <p:cNvSpPr>
            <a:spLocks noGrp="1"/>
          </p:cNvSpPr>
          <p:nvPr>
            <p:ph idx="1"/>
          </p:nvPr>
        </p:nvSpPr>
        <p:spPr>
          <a:xfrm>
            <a:off x="838200" y="734518"/>
            <a:ext cx="10515600" cy="5442445"/>
          </a:xfrm>
        </p:spPr>
        <p:txBody>
          <a:bodyPr>
            <a:normAutofit fontScale="92500" lnSpcReduction="10000"/>
          </a:bodyPr>
          <a:lstStyle/>
          <a:p>
            <a:pPr marL="0" indent="0">
              <a:buNone/>
            </a:pPr>
            <a:r>
              <a:rPr lang="en-US" dirty="0"/>
              <a:t>According to </a:t>
            </a:r>
            <a:r>
              <a:rPr lang="en-US" u="sng" dirty="0">
                <a:hlinkClick r:id="rId2"/>
              </a:rPr>
              <a:t>Merriam Webster</a:t>
            </a:r>
            <a:r>
              <a:rPr lang="en-US" dirty="0"/>
              <a:t>, the term “intelligent design” has been used since at least 1847, in reference to “the theory that matter, the various forms of life, and the world were created by a designing intelligence.” That’s a decent definition, also consistent with those offered by today’s proponents of intelligent design (ID). For example, the leading ID think tank, The Discovery Institute (Seattle), has </a:t>
            </a:r>
            <a:r>
              <a:rPr lang="en-US" u="sng" dirty="0">
                <a:hlinkClick r:id="rId3"/>
              </a:rPr>
              <a:t>this</a:t>
            </a:r>
            <a:r>
              <a:rPr lang="en-US" dirty="0"/>
              <a:t>:</a:t>
            </a:r>
          </a:p>
          <a:p>
            <a:pPr marL="0" indent="0">
              <a:buNone/>
            </a:pPr>
            <a:r>
              <a:rPr lang="en-US" i="1" dirty="0"/>
              <a:t>Intelligent design refers to a scientific research program as well as a community of scientists, philosophers and other scholars who seek evidence of design in nature. The theory of intelligent design holds that certain features of the universe and of living things are best explained by an intelligent cause, not an undirected process such as natural selection.</a:t>
            </a:r>
            <a:endParaRPr lang="en-US" dirty="0"/>
          </a:p>
          <a:p>
            <a:pPr marL="0" indent="0">
              <a:buNone/>
            </a:pPr>
            <a:r>
              <a:rPr lang="en-US" u="sng" dirty="0">
                <a:hlinkClick r:id="rId4"/>
              </a:rPr>
              <a:t>https://biologos.org/articles/intelligent-design-history-and-beliefs?gclid=Cj0KCQjwhdTqBRDNARIsABsOl9-z8sCT6k5qzddCU9N9PavvkEpeHHhcF_u40GxtVX8QXuWXI1Mo6s0aApK1EALw_wcB</a:t>
            </a:r>
            <a:r>
              <a:rPr lang="en-US" dirty="0"/>
              <a:t>  (Retrieved 08/15/219)</a:t>
            </a:r>
          </a:p>
          <a:p>
            <a:pPr marL="0" indent="0">
              <a:buNone/>
            </a:pPr>
            <a:endParaRPr lang="en-US" dirty="0"/>
          </a:p>
        </p:txBody>
      </p:sp>
    </p:spTree>
    <p:extLst>
      <p:ext uri="{BB962C8B-B14F-4D97-AF65-F5344CB8AC3E}">
        <p14:creationId xmlns:p14="http://schemas.microsoft.com/office/powerpoint/2010/main" val="20348100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6D672B-4D5D-4A7C-9173-151D15A41E89}"/>
              </a:ext>
            </a:extLst>
          </p:cNvPr>
          <p:cNvSpPr>
            <a:spLocks noGrp="1"/>
          </p:cNvSpPr>
          <p:nvPr>
            <p:ph idx="1"/>
          </p:nvPr>
        </p:nvSpPr>
        <p:spPr>
          <a:xfrm>
            <a:off x="838200" y="543339"/>
            <a:ext cx="10515600" cy="5633624"/>
          </a:xfrm>
        </p:spPr>
        <p:txBody>
          <a:bodyPr>
            <a:normAutofit lnSpcReduction="10000"/>
          </a:bodyPr>
          <a:lstStyle/>
          <a:p>
            <a:pPr marL="0" indent="0">
              <a:buNone/>
            </a:pPr>
            <a:r>
              <a:rPr lang="en-US" dirty="0"/>
              <a:t>In the </a:t>
            </a:r>
            <a:r>
              <a:rPr lang="en-US" b="1" dirty="0"/>
              <a:t>early</a:t>
            </a:r>
            <a:r>
              <a:rPr lang="en-US" dirty="0"/>
              <a:t> 19th century Jean-Baptiste Lamarck (1744 – 1829) proposed </a:t>
            </a:r>
            <a:r>
              <a:rPr lang="en-US" b="1" dirty="0"/>
              <a:t>his theory</a:t>
            </a:r>
            <a:r>
              <a:rPr lang="en-US" dirty="0"/>
              <a:t> of the transmutation of species, the </a:t>
            </a:r>
            <a:r>
              <a:rPr lang="en-US" b="1" dirty="0"/>
              <a:t>first</a:t>
            </a:r>
            <a:r>
              <a:rPr lang="en-US" dirty="0"/>
              <a:t> fully formed </a:t>
            </a:r>
            <a:r>
              <a:rPr lang="en-US" b="1" dirty="0"/>
              <a:t>theory of evolution</a:t>
            </a:r>
            <a:r>
              <a:rPr lang="en-US" dirty="0"/>
              <a:t>. In 1858 Charles </a:t>
            </a:r>
            <a:r>
              <a:rPr lang="en-US" b="1" dirty="0"/>
              <a:t>Darwin</a:t>
            </a:r>
            <a:r>
              <a:rPr lang="en-US" dirty="0"/>
              <a:t> and Alfred Russel Wallace published a new </a:t>
            </a:r>
            <a:r>
              <a:rPr lang="en-US" b="1" dirty="0"/>
              <a:t>evolutionary theory</a:t>
            </a:r>
            <a:r>
              <a:rPr lang="en-US" dirty="0"/>
              <a:t>, explained in detail in </a:t>
            </a:r>
            <a:r>
              <a:rPr lang="en-US" b="1" dirty="0"/>
              <a:t>Darwin's</a:t>
            </a:r>
            <a:r>
              <a:rPr lang="en-US" dirty="0"/>
              <a:t> On the Origin of Species (1859).</a:t>
            </a:r>
            <a:r>
              <a:rPr lang="en-US" u="sng" dirty="0">
                <a:hlinkClick r:id="rId2"/>
              </a:rPr>
              <a:t> https://en.wikipedia.org/wiki/History_of_evolutionary_thought</a:t>
            </a:r>
          </a:p>
          <a:p>
            <a:pPr marL="0" indent="0">
              <a:buNone/>
            </a:pPr>
            <a:r>
              <a:rPr lang="en-US" dirty="0"/>
              <a:t>(Retrieved on 08/15/2019)</a:t>
            </a:r>
          </a:p>
          <a:p>
            <a:pPr marL="0" indent="0">
              <a:buNone/>
            </a:pPr>
            <a:endParaRPr lang="en-US" dirty="0"/>
          </a:p>
          <a:p>
            <a:pPr marL="0" indent="0">
              <a:buNone/>
            </a:pPr>
            <a:r>
              <a:rPr lang="en-US" dirty="0"/>
              <a:t>The theory of evolution is split up into three camps.</a:t>
            </a:r>
          </a:p>
          <a:p>
            <a:pPr marL="0" indent="0">
              <a:buNone/>
            </a:pPr>
            <a:endParaRPr lang="en-US" dirty="0"/>
          </a:p>
          <a:p>
            <a:pPr marL="514350" indent="-514350">
              <a:buAutoNum type="arabicPeriod"/>
            </a:pPr>
            <a:r>
              <a:rPr lang="en-US" dirty="0"/>
              <a:t>The fossil Record shows the evolutionary process.    </a:t>
            </a:r>
          </a:p>
          <a:p>
            <a:pPr marL="514350" indent="-514350">
              <a:buAutoNum type="arabicPeriod"/>
            </a:pPr>
            <a:r>
              <a:rPr lang="en-US" dirty="0"/>
              <a:t>Genetics show the evolutionary process. </a:t>
            </a:r>
          </a:p>
          <a:p>
            <a:pPr marL="514350" indent="-514350">
              <a:buAutoNum type="arabicPeriod"/>
            </a:pPr>
            <a:r>
              <a:rPr lang="en-US" dirty="0"/>
              <a:t>Our planet was seeded by Aliens.  </a:t>
            </a:r>
          </a:p>
        </p:txBody>
      </p:sp>
    </p:spTree>
    <p:extLst>
      <p:ext uri="{BB962C8B-B14F-4D97-AF65-F5344CB8AC3E}">
        <p14:creationId xmlns:p14="http://schemas.microsoft.com/office/powerpoint/2010/main" val="32610389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4FC044-462C-452C-A3B0-F3A6C7B2456B}"/>
              </a:ext>
            </a:extLst>
          </p:cNvPr>
          <p:cNvSpPr>
            <a:spLocks noGrp="1"/>
          </p:cNvSpPr>
          <p:nvPr>
            <p:ph idx="1"/>
          </p:nvPr>
        </p:nvSpPr>
        <p:spPr>
          <a:xfrm>
            <a:off x="838200" y="477078"/>
            <a:ext cx="10515600" cy="5699885"/>
          </a:xfrm>
        </p:spPr>
        <p:txBody>
          <a:bodyPr>
            <a:normAutofit fontScale="92500" lnSpcReduction="20000"/>
          </a:bodyPr>
          <a:lstStyle/>
          <a:p>
            <a:pPr marL="0" indent="0">
              <a:buNone/>
            </a:pPr>
            <a:r>
              <a:rPr lang="en-US" dirty="0"/>
              <a:t>Richard Dawkins one of the leading evolutionists, and best known champion of Atheism is quoted here in an interview with Ben Stine. Richard Dawkins was a Professor at Oxford University from 1995 to 2008 and now lectures at various universities. </a:t>
            </a:r>
          </a:p>
          <a:p>
            <a:pPr marL="0" indent="0">
              <a:buNone/>
            </a:pPr>
            <a:endParaRPr lang="en-US" dirty="0"/>
          </a:p>
          <a:p>
            <a:pPr marL="0" indent="0">
              <a:buNone/>
            </a:pPr>
            <a:r>
              <a:rPr lang="en-US" dirty="0"/>
              <a:t>Ben Stine is an economist, and put out the move “Expelled” in 2008 where this quote is found.  It is well worth watching.</a:t>
            </a:r>
          </a:p>
          <a:p>
            <a:pPr marL="0" indent="0">
              <a:buNone/>
            </a:pPr>
            <a:endParaRPr lang="en-US" dirty="0"/>
          </a:p>
          <a:p>
            <a:pPr marL="0" indent="0">
              <a:buNone/>
            </a:pPr>
            <a:r>
              <a:rPr lang="en-US" dirty="0"/>
              <a:t>DAWKINS: Nobody knows how it got started. We know the kind of event that it must have been. We know the sort of event that must have happened for the origin of life.</a:t>
            </a:r>
            <a:br>
              <a:rPr lang="en-US" dirty="0"/>
            </a:br>
            <a:r>
              <a:rPr lang="en-US" dirty="0"/>
              <a:t>BEN STEIN: And what was that?</a:t>
            </a:r>
            <a:br>
              <a:rPr lang="en-US" dirty="0"/>
            </a:br>
            <a:r>
              <a:rPr lang="en-US" dirty="0"/>
              <a:t>DAWKINS: It was the origin of the first self-replicating molecule.</a:t>
            </a:r>
            <a:br>
              <a:rPr lang="en-US" dirty="0"/>
            </a:br>
            <a:r>
              <a:rPr lang="en-US" dirty="0"/>
              <a:t>BEN STEIN: Right, and how did that happen?</a:t>
            </a:r>
            <a:br>
              <a:rPr lang="en-US" dirty="0"/>
            </a:br>
            <a:r>
              <a:rPr lang="en-US" dirty="0"/>
              <a:t>DAWKINS: I told you, we don’t know</a:t>
            </a:r>
            <a:br>
              <a:rPr lang="en-US" dirty="0"/>
            </a:br>
            <a:r>
              <a:rPr lang="en-US" dirty="0"/>
              <a:t>…</a:t>
            </a:r>
            <a:br>
              <a:rPr lang="en-US" dirty="0"/>
            </a:br>
            <a:endParaRPr lang="en-US" dirty="0"/>
          </a:p>
        </p:txBody>
      </p:sp>
    </p:spTree>
    <p:extLst>
      <p:ext uri="{BB962C8B-B14F-4D97-AF65-F5344CB8AC3E}">
        <p14:creationId xmlns:p14="http://schemas.microsoft.com/office/powerpoint/2010/main" val="4146557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583482-06FD-4040-B7CA-9523AB4BA6A9}"/>
              </a:ext>
            </a:extLst>
          </p:cNvPr>
          <p:cNvSpPr>
            <a:spLocks noGrp="1"/>
          </p:cNvSpPr>
          <p:nvPr>
            <p:ph idx="1"/>
          </p:nvPr>
        </p:nvSpPr>
        <p:spPr>
          <a:xfrm>
            <a:off x="838200" y="516835"/>
            <a:ext cx="10515600" cy="5660128"/>
          </a:xfrm>
        </p:spPr>
        <p:txBody>
          <a:bodyPr>
            <a:normAutofit/>
          </a:bodyPr>
          <a:lstStyle/>
          <a:p>
            <a:pPr marL="0" indent="0">
              <a:buNone/>
            </a:pPr>
            <a:r>
              <a:rPr lang="en-US" dirty="0"/>
              <a:t>“BEN STEIN: What do you think is the possibility that Intelligent Design might turn out to be the answer to some issues in genetics or in evolution.</a:t>
            </a:r>
          </a:p>
          <a:p>
            <a:pPr marL="0" indent="0">
              <a:buNone/>
            </a:pPr>
            <a:br>
              <a:rPr lang="en-US" dirty="0"/>
            </a:br>
            <a:r>
              <a:rPr lang="en-US" dirty="0"/>
              <a:t>DAWKINS: Well, it could come about in the following way. It could be that at some earlier time, somewhere in the universe, a civilization evolved, probably by some kind of Darwinian means, probably to a very high level of technology, and designed a form of life that they seeded onto perhaps this planet.” </a:t>
            </a:r>
          </a:p>
          <a:p>
            <a:pPr marL="0" indent="0">
              <a:buNone/>
            </a:pPr>
            <a:endParaRPr lang="en-US" dirty="0"/>
          </a:p>
          <a:p>
            <a:pPr marL="0" indent="0">
              <a:buNone/>
            </a:pPr>
            <a:r>
              <a:rPr lang="en-US" dirty="0"/>
              <a:t>My question is, how scientific is this?</a:t>
            </a:r>
          </a:p>
        </p:txBody>
      </p:sp>
    </p:spTree>
    <p:extLst>
      <p:ext uri="{BB962C8B-B14F-4D97-AF65-F5344CB8AC3E}">
        <p14:creationId xmlns:p14="http://schemas.microsoft.com/office/powerpoint/2010/main" val="9126184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65E5C5-2BC2-4327-8F8D-ED6B5C877BCD}"/>
              </a:ext>
            </a:extLst>
          </p:cNvPr>
          <p:cNvSpPr>
            <a:spLocks noGrp="1"/>
          </p:cNvSpPr>
          <p:nvPr>
            <p:ph idx="1"/>
          </p:nvPr>
        </p:nvSpPr>
        <p:spPr>
          <a:xfrm>
            <a:off x="838200" y="463826"/>
            <a:ext cx="10515600" cy="5713137"/>
          </a:xfrm>
        </p:spPr>
        <p:txBody>
          <a:bodyPr/>
          <a:lstStyle/>
          <a:p>
            <a:pPr marL="0" indent="0">
              <a:buNone/>
            </a:pPr>
            <a:r>
              <a:rPr lang="en-US" sz="3200" dirty="0"/>
              <a:t>For those who point to the fossil record Punctuated Equilibrium is a theory within the theory of evolution that goes like this:  We have a long period of time where no change in life forms happen, and a short period of time of change.  </a:t>
            </a:r>
          </a:p>
          <a:p>
            <a:pPr marL="0" indent="0">
              <a:buNone/>
            </a:pPr>
            <a:endParaRPr lang="en-US" sz="3200" dirty="0"/>
          </a:p>
          <a:p>
            <a:pPr marL="0" indent="0">
              <a:buNone/>
            </a:pPr>
            <a:r>
              <a:rPr lang="en-US" sz="3200" dirty="0"/>
              <a:t>In an anthropology class I took 25 years ago a professor asked why do we have this theory about life form changes?  I raised my hand he called on my and I said “To show why there is a lack of evidence.”  He said “Your right.”  </a:t>
            </a:r>
          </a:p>
          <a:p>
            <a:pPr marL="0" indent="0">
              <a:buNone/>
            </a:pPr>
            <a:endParaRPr lang="en-US" dirty="0"/>
          </a:p>
        </p:txBody>
      </p:sp>
    </p:spTree>
    <p:extLst>
      <p:ext uri="{BB962C8B-B14F-4D97-AF65-F5344CB8AC3E}">
        <p14:creationId xmlns:p14="http://schemas.microsoft.com/office/powerpoint/2010/main" val="38238111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CEAAF0-0501-4DFE-BB5A-8B4BFEFF254B}"/>
              </a:ext>
            </a:extLst>
          </p:cNvPr>
          <p:cNvSpPr>
            <a:spLocks noGrp="1"/>
          </p:cNvSpPr>
          <p:nvPr>
            <p:ph idx="1"/>
          </p:nvPr>
        </p:nvSpPr>
        <p:spPr>
          <a:xfrm>
            <a:off x="838200" y="503583"/>
            <a:ext cx="10515600" cy="5673380"/>
          </a:xfrm>
        </p:spPr>
        <p:txBody>
          <a:bodyPr/>
          <a:lstStyle/>
          <a:p>
            <a:pPr marL="0" indent="0">
              <a:buNone/>
            </a:pPr>
            <a:endParaRPr lang="en-US" sz="3200" dirty="0"/>
          </a:p>
          <a:p>
            <a:pPr marL="0" indent="0">
              <a:buNone/>
            </a:pPr>
            <a:r>
              <a:rPr lang="en-US" sz="3600" dirty="0"/>
              <a:t>I think the main reason the theory of punctuated equilibrium was formed was do to the criticism that there was a lack of “transition forms” in the fossil record.</a:t>
            </a:r>
          </a:p>
          <a:p>
            <a:pPr marL="0" indent="0">
              <a:buNone/>
            </a:pPr>
            <a:endParaRPr lang="en-US" sz="3600" dirty="0"/>
          </a:p>
          <a:p>
            <a:pPr marL="0" indent="0">
              <a:buNone/>
            </a:pPr>
            <a:r>
              <a:rPr lang="en-US" sz="3600" dirty="0"/>
              <a:t>What other so called scientific discipline has a theory within a theory to explain the lack of evidence for their theory.    </a:t>
            </a:r>
          </a:p>
          <a:p>
            <a:endParaRPr lang="en-US" dirty="0"/>
          </a:p>
        </p:txBody>
      </p:sp>
    </p:spTree>
    <p:extLst>
      <p:ext uri="{BB962C8B-B14F-4D97-AF65-F5344CB8AC3E}">
        <p14:creationId xmlns:p14="http://schemas.microsoft.com/office/powerpoint/2010/main" val="17636846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600FDC-369E-452B-98C0-30D7188AA31F}"/>
              </a:ext>
            </a:extLst>
          </p:cNvPr>
          <p:cNvSpPr>
            <a:spLocks noGrp="1"/>
          </p:cNvSpPr>
          <p:nvPr>
            <p:ph idx="1"/>
          </p:nvPr>
        </p:nvSpPr>
        <p:spPr>
          <a:xfrm>
            <a:off x="556591" y="636103"/>
            <a:ext cx="10797209" cy="5830958"/>
          </a:xfrm>
        </p:spPr>
        <p:txBody>
          <a:bodyPr>
            <a:noAutofit/>
          </a:bodyPr>
          <a:lstStyle/>
          <a:p>
            <a:pPr marL="0" indent="0">
              <a:buNone/>
            </a:pPr>
            <a:r>
              <a:rPr lang="en-US" sz="3200" dirty="0"/>
              <a:t>The theory of uniformitarianism did more to challenge the Christian world view than the theory of evolution ever did.  </a:t>
            </a:r>
          </a:p>
          <a:p>
            <a:pPr marL="0" indent="0">
              <a:buNone/>
            </a:pPr>
            <a:r>
              <a:rPr lang="en-US" sz="3200" dirty="0"/>
              <a:t>“When </a:t>
            </a:r>
            <a:r>
              <a:rPr lang="en-US" sz="3200" dirty="0">
                <a:hlinkClick r:id="rId2">
                  <a:extLst>
                    <a:ext uri="{A12FA001-AC4F-418D-AE19-62706E023703}">
                      <ahyp:hlinkClr xmlns:ahyp="http://schemas.microsoft.com/office/drawing/2018/hyperlinkcolor" val="tx"/>
                    </a:ext>
                  </a:extLst>
                </a:hlinkClick>
              </a:rPr>
              <a:t>William Whewell</a:t>
            </a:r>
            <a:r>
              <a:rPr lang="en-US" sz="3200" dirty="0"/>
              <a:t>, a </a:t>
            </a:r>
            <a:r>
              <a:rPr lang="en-US" sz="3200" dirty="0">
                <a:hlinkClick r:id="rId3">
                  <a:extLst>
                    <a:ext uri="{A12FA001-AC4F-418D-AE19-62706E023703}">
                      <ahyp:hlinkClr xmlns:ahyp="http://schemas.microsoft.com/office/drawing/2018/hyperlinkcolor" val="tx"/>
                    </a:ext>
                  </a:extLst>
                </a:hlinkClick>
              </a:rPr>
              <a:t>University of Cambridge</a:t>
            </a:r>
            <a:r>
              <a:rPr lang="en-US" sz="3200" dirty="0"/>
              <a:t> scholar, introduced the term in 1832, the prevailing view (called </a:t>
            </a:r>
            <a:r>
              <a:rPr lang="en-US" sz="3200" u="sng" dirty="0">
                <a:hlinkClick r:id="rId4">
                  <a:extLst>
                    <a:ext uri="{A12FA001-AC4F-418D-AE19-62706E023703}">
                      <ahyp:hlinkClr xmlns:ahyp="http://schemas.microsoft.com/office/drawing/2018/hyperlinkcolor" val="tx"/>
                    </a:ext>
                  </a:extLst>
                </a:hlinkClick>
              </a:rPr>
              <a:t>catastrophism</a:t>
            </a:r>
            <a:r>
              <a:rPr lang="en-US" sz="3200" dirty="0"/>
              <a:t>) was that Earth had originated through supernatural means and had been affected by a series of catastrophic events such as the biblical Flood. In contrast to catastrophism, uniformitarianism postulates that phenomena displayed in </a:t>
            </a:r>
            <a:r>
              <a:rPr lang="en-US" sz="3200" u="sng" dirty="0">
                <a:hlinkClick r:id="rId5">
                  <a:extLst>
                    <a:ext uri="{A12FA001-AC4F-418D-AE19-62706E023703}">
                      <ahyp:hlinkClr xmlns:ahyp="http://schemas.microsoft.com/office/drawing/2018/hyperlinkcolor" val="tx"/>
                    </a:ext>
                  </a:extLst>
                </a:hlinkClick>
              </a:rPr>
              <a:t>rocks</a:t>
            </a:r>
            <a:r>
              <a:rPr lang="en-US" sz="3200" dirty="0"/>
              <a:t> may be entirely accounted for by geologic processes that continue to operate—in other words, the present is the key to the past.” (</a:t>
            </a:r>
            <a:r>
              <a:rPr lang="en-US" sz="3200" dirty="0">
                <a:hlinkClick r:id="rId6"/>
              </a:rPr>
              <a:t>https://www.britannica.com/science/uniformitarianism</a:t>
            </a:r>
            <a:r>
              <a:rPr lang="en-US" sz="3200" dirty="0"/>
              <a:t> retrieved 08/10/2019)</a:t>
            </a:r>
          </a:p>
        </p:txBody>
      </p:sp>
    </p:spTree>
    <p:extLst>
      <p:ext uri="{BB962C8B-B14F-4D97-AF65-F5344CB8AC3E}">
        <p14:creationId xmlns:p14="http://schemas.microsoft.com/office/powerpoint/2010/main" val="24940720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DF8098-E029-4CD7-AE79-19D3BD134690}"/>
              </a:ext>
            </a:extLst>
          </p:cNvPr>
          <p:cNvSpPr>
            <a:spLocks noGrp="1"/>
          </p:cNvSpPr>
          <p:nvPr>
            <p:ph idx="1"/>
          </p:nvPr>
        </p:nvSpPr>
        <p:spPr>
          <a:xfrm>
            <a:off x="838200" y="728870"/>
            <a:ext cx="10515600" cy="5448093"/>
          </a:xfrm>
        </p:spPr>
        <p:txBody>
          <a:bodyPr/>
          <a:lstStyle/>
          <a:p>
            <a:pPr marL="0" indent="0">
              <a:buNone/>
            </a:pPr>
            <a:r>
              <a:rPr lang="en-US" sz="3600" dirty="0"/>
              <a:t>Based on the prior slide If you ask an evolutionist how fossils are formed the answer is over millions of years and lots of pressure.  That is pressure in the layers of strata on the earths crust.  All of this strata was laid down over long periods of time in a uniform manner.    </a:t>
            </a:r>
          </a:p>
          <a:p>
            <a:pPr marL="0" indent="0">
              <a:buNone/>
            </a:pPr>
            <a:endParaRPr lang="en-US" sz="3600" dirty="0"/>
          </a:p>
          <a:p>
            <a:pPr marL="0" indent="0">
              <a:buNone/>
            </a:pPr>
            <a:r>
              <a:rPr lang="en-US" sz="3600" dirty="0"/>
              <a:t>The Christian view is the layers were set down in a short time in a  world wide catastrophe known as the flood.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577427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A1B500-9325-4861-BC19-837EE3E0E43F}"/>
              </a:ext>
            </a:extLst>
          </p:cNvPr>
          <p:cNvSpPr>
            <a:spLocks noGrp="1"/>
          </p:cNvSpPr>
          <p:nvPr>
            <p:ph idx="1"/>
          </p:nvPr>
        </p:nvSpPr>
        <p:spPr>
          <a:xfrm>
            <a:off x="838200" y="211015"/>
            <a:ext cx="10219006" cy="5359792"/>
          </a:xfrm>
        </p:spPr>
        <p:txBody>
          <a:bodyPr>
            <a:normAutofit fontScale="92500" lnSpcReduction="10000"/>
          </a:bodyPr>
          <a:lstStyle/>
          <a:p>
            <a:pPr marL="0" indent="0">
              <a:buNone/>
            </a:pPr>
            <a:r>
              <a:rPr lang="en-US" dirty="0"/>
              <a:t>What matters is what does the evidence say?  </a:t>
            </a:r>
          </a:p>
          <a:p>
            <a:pPr marL="0" indent="0">
              <a:buNone/>
            </a:pPr>
            <a:r>
              <a:rPr lang="en-US" dirty="0"/>
              <a:t>Polystrate Fossils</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 </a:t>
            </a:r>
          </a:p>
          <a:p>
            <a:pPr marL="0" indent="0">
              <a:buNone/>
            </a:pPr>
            <a:endParaRPr lang="en-US" dirty="0"/>
          </a:p>
          <a:p>
            <a:pPr marL="0" indent="0">
              <a:buNone/>
            </a:pPr>
            <a:endParaRPr lang="en-US" dirty="0"/>
          </a:p>
        </p:txBody>
      </p:sp>
      <p:pic>
        <p:nvPicPr>
          <p:cNvPr id="1026" name="Picture 2" descr="https://upload.wikimedia.org/wikipedia/commons/thumb/0/08/Lycopsid_joggins_mcr1.JPG/800px-Lycopsid_joggins_mcr1.JPG">
            <a:extLst>
              <a:ext uri="{FF2B5EF4-FFF2-40B4-BE49-F238E27FC236}">
                <a16:creationId xmlns:a16="http://schemas.microsoft.com/office/drawing/2014/main" id="{312A2F46-B35E-413A-9A62-F3FA42CE35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1565" y="1083509"/>
            <a:ext cx="7706881" cy="5383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76254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pictures of polystrate fossils">
            <a:extLst>
              <a:ext uri="{FF2B5EF4-FFF2-40B4-BE49-F238E27FC236}">
                <a16:creationId xmlns:a16="http://schemas.microsoft.com/office/drawing/2014/main" id="{8C02E713-389C-4853-B9BB-D7956230BB0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3636" y="1494692"/>
            <a:ext cx="11624728" cy="40901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53637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04CB2B-4489-45F2-AC92-7170AE28E93A}"/>
              </a:ext>
            </a:extLst>
          </p:cNvPr>
          <p:cNvSpPr>
            <a:spLocks noGrp="1"/>
          </p:cNvSpPr>
          <p:nvPr>
            <p:ph idx="1"/>
          </p:nvPr>
        </p:nvSpPr>
        <p:spPr/>
        <p:txBody>
          <a:bodyPr/>
          <a:lstStyle/>
          <a:p>
            <a:r>
              <a:rPr lang="en-US" dirty="0">
                <a:hlinkClick r:id="rId2"/>
              </a:rPr>
              <a:t>https://www.google.com/search?q=pictures+of+polystrate+fossils&amp;tbm=isch&amp;source=univ&amp;sa=X&amp;ved=2ahUKEwi7yK_9zvjjAhWEKM0KHQw3BWMQ7Al6BAgJECQ&amp;biw=1360&amp;bih=657#imgrc=jlhgf6vW8d61LM:</a:t>
            </a:r>
            <a:endParaRPr lang="en-US" dirty="0"/>
          </a:p>
        </p:txBody>
      </p:sp>
    </p:spTree>
    <p:extLst>
      <p:ext uri="{BB962C8B-B14F-4D97-AF65-F5344CB8AC3E}">
        <p14:creationId xmlns:p14="http://schemas.microsoft.com/office/powerpoint/2010/main" val="2113803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C0CE22-E5F3-492B-8CB0-BAB75AFCD7AA}"/>
              </a:ext>
            </a:extLst>
          </p:cNvPr>
          <p:cNvSpPr>
            <a:spLocks noGrp="1"/>
          </p:cNvSpPr>
          <p:nvPr>
            <p:ph idx="1"/>
          </p:nvPr>
        </p:nvSpPr>
        <p:spPr>
          <a:xfrm>
            <a:off x="838200" y="781878"/>
            <a:ext cx="10515600" cy="5395085"/>
          </a:xfrm>
        </p:spPr>
        <p:txBody>
          <a:bodyPr>
            <a:normAutofit/>
          </a:bodyPr>
          <a:lstStyle/>
          <a:p>
            <a:pPr marL="0" indent="0">
              <a:buNone/>
            </a:pPr>
            <a:r>
              <a:rPr lang="en-US" dirty="0"/>
              <a:t>Is there any evidence we are created by design?</a:t>
            </a:r>
          </a:p>
          <a:p>
            <a:pPr marL="0" indent="0">
              <a:buNone/>
            </a:pPr>
            <a:r>
              <a:rPr lang="en-US" dirty="0"/>
              <a:t>Lets look at a few facts about the complexity of life.   </a:t>
            </a:r>
          </a:p>
          <a:p>
            <a:pPr marL="0" indent="0">
              <a:buNone/>
            </a:pPr>
            <a:r>
              <a:rPr lang="en-US" b="1" dirty="0"/>
              <a:t>1. The DNA Strand  </a:t>
            </a:r>
          </a:p>
          <a:p>
            <a:pPr marL="0" indent="0">
              <a:buNone/>
            </a:pPr>
            <a:r>
              <a:rPr lang="en-US" dirty="0"/>
              <a:t>The letters DNA stand for “Deoxyribonucleic acid, one of the two forms of nucleic acid in living cells; the genetic material for all cellular life forms and many viruses.” </a:t>
            </a:r>
          </a:p>
          <a:p>
            <a:pPr marL="0" indent="0">
              <a:buNone/>
            </a:pPr>
            <a:r>
              <a:rPr lang="en-US" dirty="0"/>
              <a:t>The other of the two life forms of nucleic acid is RNA.  The letters RNA stand </a:t>
            </a:r>
            <a:r>
              <a:rPr lang="en-US" b="1" dirty="0"/>
              <a:t> “</a:t>
            </a:r>
            <a:r>
              <a:rPr lang="en-US" dirty="0"/>
              <a:t>Ribonucleic acid.”</a:t>
            </a:r>
          </a:p>
          <a:p>
            <a:pPr marL="0" indent="0">
              <a:buNone/>
            </a:pPr>
            <a:r>
              <a:rPr lang="en-US" dirty="0"/>
              <a:t>(</a:t>
            </a:r>
            <a:r>
              <a:rPr lang="en-US" dirty="0">
                <a:hlinkClick r:id="rId2"/>
              </a:rPr>
              <a:t>https://www.ncbi.nlm.nih.gov/books/NBK21134/</a:t>
            </a:r>
            <a:r>
              <a:rPr lang="en-US" dirty="0"/>
              <a:t>) (Retrieved 08/02/2019)</a:t>
            </a:r>
          </a:p>
          <a:p>
            <a:pPr marL="0" indent="0">
              <a:buNone/>
            </a:pPr>
            <a:r>
              <a:rPr lang="en-US" dirty="0"/>
              <a:t> </a:t>
            </a:r>
          </a:p>
        </p:txBody>
      </p:sp>
    </p:spTree>
    <p:extLst>
      <p:ext uri="{BB962C8B-B14F-4D97-AF65-F5344CB8AC3E}">
        <p14:creationId xmlns:p14="http://schemas.microsoft.com/office/powerpoint/2010/main" val="30741649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Pictures of the petrified forest">
            <a:extLst>
              <a:ext uri="{FF2B5EF4-FFF2-40B4-BE49-F238E27FC236}">
                <a16:creationId xmlns:a16="http://schemas.microsoft.com/office/drawing/2014/main" id="{3ED79674-667F-4987-B57C-6AC0ABCB06F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67250" y="1463040"/>
            <a:ext cx="2857500" cy="178659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Pictures of the petrified forest">
            <a:extLst>
              <a:ext uri="{FF2B5EF4-FFF2-40B4-BE49-F238E27FC236}">
                <a16:creationId xmlns:a16="http://schemas.microsoft.com/office/drawing/2014/main" id="{EF4D0445-2639-4B85-A8F0-96C9007B62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6300" y="3428999"/>
            <a:ext cx="2819400" cy="1466558"/>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Related image">
            <a:extLst>
              <a:ext uri="{FF2B5EF4-FFF2-40B4-BE49-F238E27FC236}">
                <a16:creationId xmlns:a16="http://schemas.microsoft.com/office/drawing/2014/main" id="{973DF539-9A74-4811-8986-B47F50472F7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77003" y="3279664"/>
            <a:ext cx="2254788" cy="3419349"/>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Image result for Pictures of the petrified forest">
            <a:extLst>
              <a:ext uri="{FF2B5EF4-FFF2-40B4-BE49-F238E27FC236}">
                <a16:creationId xmlns:a16="http://schemas.microsoft.com/office/drawing/2014/main" id="{5001AD2B-CC90-4ED8-92C9-A9370819E70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7286" y="801858"/>
            <a:ext cx="3424210" cy="2635037"/>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Image result for Pictures of the petrified forest">
            <a:extLst>
              <a:ext uri="{FF2B5EF4-FFF2-40B4-BE49-F238E27FC236}">
                <a16:creationId xmlns:a16="http://schemas.microsoft.com/office/drawing/2014/main" id="{8C078503-998D-4E86-A648-4B17F113396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24935" y="801858"/>
            <a:ext cx="3612955" cy="2404257"/>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Image result for Pictures of the petrified forest">
            <a:extLst>
              <a:ext uri="{FF2B5EF4-FFF2-40B4-BE49-F238E27FC236}">
                <a16:creationId xmlns:a16="http://schemas.microsoft.com/office/drawing/2014/main" id="{71A34DCF-119D-49FE-B0AD-04E5C9F0A82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5036" y="3598691"/>
            <a:ext cx="3822704" cy="24574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74603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D80780-FEFD-4C59-A914-CFCAE9E9FFAB}"/>
              </a:ext>
            </a:extLst>
          </p:cNvPr>
          <p:cNvSpPr>
            <a:spLocks noGrp="1"/>
          </p:cNvSpPr>
          <p:nvPr>
            <p:ph idx="1"/>
          </p:nvPr>
        </p:nvSpPr>
        <p:spPr>
          <a:xfrm>
            <a:off x="633046" y="703385"/>
            <a:ext cx="10720754" cy="5473578"/>
          </a:xfrm>
        </p:spPr>
        <p:txBody>
          <a:bodyPr>
            <a:normAutofit/>
          </a:bodyPr>
          <a:lstStyle/>
          <a:p>
            <a:pPr marL="0" indent="0">
              <a:buNone/>
            </a:pPr>
            <a:r>
              <a:rPr lang="en-US" sz="3600" dirty="0"/>
              <a:t>Experts at the time of the 1980 eruption predicted that the area would take perhaps hundreds of years to rebound. Yet after only 20 years, biologists noted the speedy recovery of plants and animals on what had been a vast moonscape.</a:t>
            </a:r>
            <a:r>
              <a:rPr lang="en-US" sz="3600" baseline="30000" dirty="0"/>
              <a:t>6</a:t>
            </a:r>
            <a:r>
              <a:rPr lang="en-US" sz="3200" dirty="0"/>
              <a:t> </a:t>
            </a:r>
          </a:p>
        </p:txBody>
      </p:sp>
    </p:spTree>
    <p:extLst>
      <p:ext uri="{BB962C8B-B14F-4D97-AF65-F5344CB8AC3E}">
        <p14:creationId xmlns:p14="http://schemas.microsoft.com/office/powerpoint/2010/main" val="5397056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5BC97B-B0F4-44E6-BB6F-8398F022E76D}"/>
              </a:ext>
            </a:extLst>
          </p:cNvPr>
          <p:cNvSpPr>
            <a:spLocks noGrp="1"/>
          </p:cNvSpPr>
          <p:nvPr>
            <p:ph idx="1"/>
          </p:nvPr>
        </p:nvSpPr>
        <p:spPr>
          <a:xfrm>
            <a:off x="838200" y="331304"/>
            <a:ext cx="10515600" cy="5845659"/>
          </a:xfrm>
        </p:spPr>
        <p:txBody>
          <a:bodyPr/>
          <a:lstStyle/>
          <a:p>
            <a:pPr marL="0" indent="0">
              <a:buNone/>
            </a:pPr>
            <a:r>
              <a:rPr lang="en-US" sz="3600" dirty="0"/>
              <a:t>Today, the 30-year-old blast zone is a lushly treed forest. Creation science models based on the records of Genesis expected to see this happen, since Genesis discloses that God created creatures for the very purpose of “filling” the earth,</a:t>
            </a:r>
            <a:r>
              <a:rPr lang="en-US" sz="3600" baseline="30000" dirty="0"/>
              <a:t>7</a:t>
            </a:r>
            <a:r>
              <a:rPr lang="en-US" sz="3600" dirty="0"/>
              <a:t> and since after the Flood the creatures aboard the Ark were able to quickly adapt to the new environments produced by the cataclysm.</a:t>
            </a:r>
          </a:p>
          <a:p>
            <a:pPr marL="0" indent="0">
              <a:buNone/>
            </a:pPr>
            <a:r>
              <a:rPr lang="en-US" sz="3600" dirty="0">
                <a:hlinkClick r:id="rId2"/>
              </a:rPr>
              <a:t>https://www.icr.org/article/a-30-years-later-lessons-mount-st-helens</a:t>
            </a:r>
            <a:endParaRPr lang="en-US" sz="3600" dirty="0"/>
          </a:p>
          <a:p>
            <a:pPr marL="0" indent="0">
              <a:buNone/>
            </a:pPr>
            <a:r>
              <a:rPr lang="en-US" sz="3600" dirty="0"/>
              <a:t>(Retrieved 08/10/2019)</a:t>
            </a:r>
          </a:p>
          <a:p>
            <a:endParaRPr lang="en-US" dirty="0"/>
          </a:p>
        </p:txBody>
      </p:sp>
    </p:spTree>
    <p:extLst>
      <p:ext uri="{BB962C8B-B14F-4D97-AF65-F5344CB8AC3E}">
        <p14:creationId xmlns:p14="http://schemas.microsoft.com/office/powerpoint/2010/main" val="39552292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736C60-1553-4767-ADAB-D5B62AE0A447}"/>
              </a:ext>
            </a:extLst>
          </p:cNvPr>
          <p:cNvSpPr>
            <a:spLocks noGrp="1"/>
          </p:cNvSpPr>
          <p:nvPr>
            <p:ph idx="1"/>
          </p:nvPr>
        </p:nvSpPr>
        <p:spPr>
          <a:xfrm>
            <a:off x="838200" y="384313"/>
            <a:ext cx="10515600" cy="5792650"/>
          </a:xfrm>
        </p:spPr>
        <p:txBody>
          <a:bodyPr>
            <a:normAutofit/>
          </a:bodyPr>
          <a:lstStyle/>
          <a:p>
            <a:pPr marL="0" indent="0">
              <a:buNone/>
            </a:pPr>
            <a:r>
              <a:rPr lang="en-US" sz="3600" dirty="0"/>
              <a:t>Because of the Mount St. Helens eruption, scientists know that sedimentary rock layers can form in only hours, rather than requiring millions of years. It also showed that radiometric dating is not necessarily accurate and that God gave animals and plants the ability to rapidly re-colonize barren land. </a:t>
            </a:r>
          </a:p>
          <a:p>
            <a:endParaRPr lang="en-US" dirty="0"/>
          </a:p>
        </p:txBody>
      </p:sp>
    </p:spTree>
    <p:extLst>
      <p:ext uri="{BB962C8B-B14F-4D97-AF65-F5344CB8AC3E}">
        <p14:creationId xmlns:p14="http://schemas.microsoft.com/office/powerpoint/2010/main" val="1455730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6094607-0B9B-4201-AA3E-728C5AFBA23E}"/>
              </a:ext>
            </a:extLst>
          </p:cNvPr>
          <p:cNvSpPr>
            <a:spLocks noGrp="1"/>
          </p:cNvSpPr>
          <p:nvPr>
            <p:ph idx="1"/>
          </p:nvPr>
        </p:nvSpPr>
        <p:spPr>
          <a:xfrm>
            <a:off x="838200" y="490330"/>
            <a:ext cx="10515600" cy="5686633"/>
          </a:xfrm>
        </p:spPr>
        <p:txBody>
          <a:bodyPr/>
          <a:lstStyle/>
          <a:p>
            <a:pPr marL="0" indent="0">
              <a:buNone/>
            </a:pPr>
            <a:r>
              <a:rPr lang="en-US" sz="3600" dirty="0"/>
              <a:t>And the improved seismic prediction techniques that Mount St. Helens facilitated have also increased scientific understanding of earth's geologic activities.</a:t>
            </a:r>
          </a:p>
          <a:p>
            <a:pPr marL="0" indent="0">
              <a:buNone/>
            </a:pPr>
            <a:r>
              <a:rPr lang="en-US" sz="3600" dirty="0">
                <a:hlinkClick r:id="rId2"/>
              </a:rPr>
              <a:t>https://www.icr.org/article/a-30-years-later-lessons-mount-st-helens</a:t>
            </a:r>
            <a:r>
              <a:rPr lang="en-US" sz="3600" dirty="0"/>
              <a:t> (Retrieved 08/10/2019)</a:t>
            </a:r>
          </a:p>
          <a:p>
            <a:endParaRPr lang="en-US" dirty="0"/>
          </a:p>
        </p:txBody>
      </p:sp>
    </p:spTree>
    <p:extLst>
      <p:ext uri="{BB962C8B-B14F-4D97-AF65-F5344CB8AC3E}">
        <p14:creationId xmlns:p14="http://schemas.microsoft.com/office/powerpoint/2010/main" val="29307866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30EF4B-45C0-41C4-BA80-A251C2C7A15B}"/>
              </a:ext>
            </a:extLst>
          </p:cNvPr>
          <p:cNvSpPr>
            <a:spLocks noGrp="1"/>
          </p:cNvSpPr>
          <p:nvPr>
            <p:ph idx="1"/>
          </p:nvPr>
        </p:nvSpPr>
        <p:spPr>
          <a:xfrm>
            <a:off x="838200" y="437322"/>
            <a:ext cx="10515600" cy="5739641"/>
          </a:xfrm>
        </p:spPr>
        <p:txBody>
          <a:bodyPr>
            <a:normAutofit/>
          </a:bodyPr>
          <a:lstStyle/>
          <a:p>
            <a:pPr marL="0" indent="0">
              <a:buNone/>
            </a:pPr>
            <a:r>
              <a:rPr lang="en-US" sz="3600" dirty="0"/>
              <a:t>So what about the idea of Genetics and evolution.  Initially the argument was that we are genetically close to Chimpanzees, Gorillas, Orangutans, etc.  </a:t>
            </a:r>
          </a:p>
          <a:p>
            <a:pPr marL="0" indent="0">
              <a:buNone/>
            </a:pPr>
            <a:endParaRPr lang="en-US" sz="3600" dirty="0"/>
          </a:p>
          <a:p>
            <a:pPr marL="0" indent="0">
              <a:buNone/>
            </a:pPr>
            <a:r>
              <a:rPr lang="en-US" sz="3600" dirty="0"/>
              <a:t>The Christian answer has been that God is using a good model or similar construction in many other life forms.  Much like a good design for a bridge would be used reputedly for various bridges.  </a:t>
            </a:r>
          </a:p>
          <a:p>
            <a:pPr marL="0" indent="0">
              <a:buNone/>
            </a:pPr>
            <a:r>
              <a:rPr lang="en-US" dirty="0"/>
              <a:t> </a:t>
            </a:r>
          </a:p>
        </p:txBody>
      </p:sp>
    </p:spTree>
    <p:extLst>
      <p:ext uri="{BB962C8B-B14F-4D97-AF65-F5344CB8AC3E}">
        <p14:creationId xmlns:p14="http://schemas.microsoft.com/office/powerpoint/2010/main" val="33684440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ECE6F8-F725-442A-85C6-59B44C7A355F}"/>
              </a:ext>
            </a:extLst>
          </p:cNvPr>
          <p:cNvSpPr>
            <a:spLocks noGrp="1"/>
          </p:cNvSpPr>
          <p:nvPr>
            <p:ph idx="1"/>
          </p:nvPr>
        </p:nvSpPr>
        <p:spPr>
          <a:xfrm>
            <a:off x="702365" y="410817"/>
            <a:ext cx="10651435" cy="5923722"/>
          </a:xfrm>
        </p:spPr>
        <p:txBody>
          <a:bodyPr>
            <a:normAutofit/>
          </a:bodyPr>
          <a:lstStyle/>
          <a:p>
            <a:pPr marL="0" indent="0">
              <a:buNone/>
            </a:pPr>
            <a:r>
              <a:rPr lang="en-US" sz="3600" dirty="0"/>
              <a:t>“Scientists found additional similarities between the frog genes and human genes. For instance, genes in frogs have very similar neighboring genes as humans about 90 percent of the time. In other words, the frog genome contains the same sort of “gene neighborhoods” as the human genome.” </a:t>
            </a:r>
          </a:p>
          <a:p>
            <a:pPr marL="0" indent="0">
              <a:buNone/>
            </a:pPr>
            <a:r>
              <a:rPr lang="en-US" sz="3600" dirty="0"/>
              <a:t>(University of Rochester Medical Center </a:t>
            </a:r>
            <a:r>
              <a:rPr lang="en-US" sz="3600" dirty="0">
                <a:hlinkClick r:id="rId2"/>
              </a:rPr>
              <a:t>https://www.urmc.rochester.edu/news/story/2831/genome-sequence-marks-big-leap-forward-for-frog-researchers.aspx</a:t>
            </a:r>
            <a:r>
              <a:rPr lang="en-US" sz="3600" dirty="0"/>
              <a:t> Retrieved 08/12/2019)</a:t>
            </a:r>
          </a:p>
          <a:p>
            <a:endParaRPr lang="en-US" dirty="0"/>
          </a:p>
        </p:txBody>
      </p:sp>
    </p:spTree>
    <p:extLst>
      <p:ext uri="{BB962C8B-B14F-4D97-AF65-F5344CB8AC3E}">
        <p14:creationId xmlns:p14="http://schemas.microsoft.com/office/powerpoint/2010/main" val="7633183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938494-7311-4FAA-8EAE-85F378A5989A}"/>
              </a:ext>
            </a:extLst>
          </p:cNvPr>
          <p:cNvSpPr>
            <a:spLocks noGrp="1"/>
          </p:cNvSpPr>
          <p:nvPr>
            <p:ph idx="1"/>
          </p:nvPr>
        </p:nvSpPr>
        <p:spPr>
          <a:xfrm>
            <a:off x="838200" y="556591"/>
            <a:ext cx="10515600" cy="5620372"/>
          </a:xfrm>
        </p:spPr>
        <p:txBody>
          <a:bodyPr>
            <a:normAutofit/>
          </a:bodyPr>
          <a:lstStyle/>
          <a:p>
            <a:pPr marL="0" indent="0">
              <a:buNone/>
            </a:pPr>
            <a:r>
              <a:rPr lang="en-US" sz="3600" dirty="0"/>
              <a:t>What that means is these frogs can be used to find answers for cancer research etc.  The article goes on to say “dozens of pathogens that infect people, as well as at least one species each of mosquito, fruit fly, flower, worm, dog, rat and chicken.”</a:t>
            </a:r>
          </a:p>
          <a:p>
            <a:pPr marL="0" indent="0">
              <a:buNone/>
            </a:pPr>
            <a:endParaRPr lang="en-US" sz="3600" dirty="0"/>
          </a:p>
          <a:p>
            <a:pPr marL="0" indent="0">
              <a:buNone/>
            </a:pPr>
            <a:r>
              <a:rPr lang="en-US" sz="3600" dirty="0"/>
              <a:t>While the article mentions evolution and says we parted ways with the frog 360 million years ago, I think these findings support the idea that God used similar building blocks for all sorts of life forms.  </a:t>
            </a:r>
          </a:p>
          <a:p>
            <a:pPr marL="0" indent="0">
              <a:buNone/>
            </a:pPr>
            <a:endParaRPr lang="en-US" dirty="0"/>
          </a:p>
        </p:txBody>
      </p:sp>
    </p:spTree>
    <p:extLst>
      <p:ext uri="{BB962C8B-B14F-4D97-AF65-F5344CB8AC3E}">
        <p14:creationId xmlns:p14="http://schemas.microsoft.com/office/powerpoint/2010/main" val="12746078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8BC72C-C513-4AA4-8BEE-CD770661B416}"/>
              </a:ext>
            </a:extLst>
          </p:cNvPr>
          <p:cNvSpPr>
            <a:spLocks noGrp="1"/>
          </p:cNvSpPr>
          <p:nvPr>
            <p:ph idx="1"/>
          </p:nvPr>
        </p:nvSpPr>
        <p:spPr>
          <a:xfrm>
            <a:off x="838200" y="543339"/>
            <a:ext cx="10515600" cy="5633624"/>
          </a:xfrm>
        </p:spPr>
        <p:txBody>
          <a:bodyPr/>
          <a:lstStyle/>
          <a:p>
            <a:pPr marL="0" indent="0">
              <a:buNone/>
            </a:pPr>
            <a:r>
              <a:rPr lang="en-US" sz="3600" dirty="0"/>
              <a:t>The problem with many in the scientific community is they assume evolution to be true and will support it in the face of contrary evidence.  The main reason is they don’t want to be held accountable to God.  </a:t>
            </a:r>
          </a:p>
          <a:p>
            <a:endParaRPr lang="en-US" dirty="0"/>
          </a:p>
        </p:txBody>
      </p:sp>
    </p:spTree>
    <p:extLst>
      <p:ext uri="{BB962C8B-B14F-4D97-AF65-F5344CB8AC3E}">
        <p14:creationId xmlns:p14="http://schemas.microsoft.com/office/powerpoint/2010/main" val="38382695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804875-83D5-45D9-A8F9-898D1D6EB097}"/>
              </a:ext>
            </a:extLst>
          </p:cNvPr>
          <p:cNvSpPr>
            <a:spLocks noGrp="1"/>
          </p:cNvSpPr>
          <p:nvPr>
            <p:ph idx="1"/>
          </p:nvPr>
        </p:nvSpPr>
        <p:spPr>
          <a:xfrm>
            <a:off x="838200" y="609600"/>
            <a:ext cx="10515600" cy="5567363"/>
          </a:xfrm>
        </p:spPr>
        <p:txBody>
          <a:bodyPr>
            <a:normAutofit/>
          </a:bodyPr>
          <a:lstStyle/>
          <a:p>
            <a:pPr marL="0" indent="0">
              <a:buNone/>
            </a:pPr>
            <a:r>
              <a:rPr lang="en-US" sz="3200" dirty="0"/>
              <a:t>One last thought.  Does our astronomical observations support the idea of the Big Bang?</a:t>
            </a:r>
          </a:p>
          <a:p>
            <a:pPr marL="0" indent="0">
              <a:buNone/>
            </a:pPr>
            <a:endParaRPr lang="en-US" sz="3200" dirty="0"/>
          </a:p>
          <a:p>
            <a:pPr marL="0" indent="0">
              <a:buNone/>
            </a:pPr>
            <a:r>
              <a:rPr lang="en-US" sz="3200" dirty="0"/>
              <a:t>A leading Astronomer Clyde Tombaugh in his last televised interview stated that he had abandoned the Big Bang theory as the images in this observation did not match what would have happened in an explosion. He went on to state that about two thirds of the astronomers still held to the Big Ban, but the theory would be abandoned in time.  </a:t>
            </a:r>
          </a:p>
          <a:p>
            <a:pPr marL="0" indent="0">
              <a:buNone/>
            </a:pPr>
            <a:r>
              <a:rPr lang="en-US" sz="3200" dirty="0">
                <a:hlinkClick r:id="rId2"/>
              </a:rPr>
              <a:t>https://www.pbs.org/video/report-santa-fe-produced-kenw-dr-clyde-tombaugh-discoverer-pluto/</a:t>
            </a:r>
            <a:r>
              <a:rPr lang="en-US" sz="3200" dirty="0"/>
              <a:t> </a:t>
            </a:r>
          </a:p>
        </p:txBody>
      </p:sp>
    </p:spTree>
    <p:extLst>
      <p:ext uri="{BB962C8B-B14F-4D97-AF65-F5344CB8AC3E}">
        <p14:creationId xmlns:p14="http://schemas.microsoft.com/office/powerpoint/2010/main" val="431824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F56B23-B775-481B-B9EC-27763D009591}"/>
              </a:ext>
            </a:extLst>
          </p:cNvPr>
          <p:cNvSpPr>
            <a:spLocks noGrp="1"/>
          </p:cNvSpPr>
          <p:nvPr>
            <p:ph idx="1"/>
          </p:nvPr>
        </p:nvSpPr>
        <p:spPr>
          <a:xfrm>
            <a:off x="838200" y="543339"/>
            <a:ext cx="10515600" cy="5633624"/>
          </a:xfrm>
        </p:spPr>
        <p:txBody>
          <a:bodyPr>
            <a:normAutofit lnSpcReduction="10000"/>
          </a:bodyPr>
          <a:lstStyle/>
          <a:p>
            <a:pPr marL="0" indent="0">
              <a:buNone/>
            </a:pPr>
            <a:r>
              <a:rPr lang="en-US" dirty="0">
                <a:hlinkClick r:id="rId2">
                  <a:extLst>
                    <a:ext uri="{A12FA001-AC4F-418D-AE19-62706E023703}">
                      <ahyp:hlinkClr xmlns:ahyp="http://schemas.microsoft.com/office/drawing/2018/hyperlinkcolor" val="tx"/>
                    </a:ext>
                  </a:extLst>
                </a:hlinkClick>
              </a:rPr>
              <a:t>DNA</a:t>
            </a:r>
            <a:r>
              <a:rPr lang="en-US" dirty="0"/>
              <a:t> was discovered in 1869 by Johann Friedrich Miescher, a Swiss biochemist working in </a:t>
            </a:r>
            <a:r>
              <a:rPr lang="en-US" dirty="0">
                <a:hlinkClick r:id="rId3">
                  <a:extLst>
                    <a:ext uri="{A12FA001-AC4F-418D-AE19-62706E023703}">
                      <ahyp:hlinkClr xmlns:ahyp="http://schemas.microsoft.com/office/drawing/2018/hyperlinkcolor" val="tx"/>
                    </a:ext>
                  </a:extLst>
                </a:hlinkClick>
              </a:rPr>
              <a:t>T</a:t>
            </a:r>
            <a:r>
              <a:rPr lang="en-US" dirty="0"/>
              <a:t>übingen, Germany. </a:t>
            </a:r>
          </a:p>
          <a:p>
            <a:pPr marL="0" indent="0">
              <a:buNone/>
            </a:pPr>
            <a:endParaRPr lang="en-US" dirty="0"/>
          </a:p>
          <a:p>
            <a:pPr marL="0" indent="0">
              <a:buNone/>
            </a:pPr>
            <a:r>
              <a:rPr lang="en-US" dirty="0"/>
              <a:t>The first extracts that Miescher made from human white blood cells were crude mixtures of DNA and chromosomal proteins, but the following year he moved to Basel, Switzerland (where the research institute named after him is now located) and prepared a pure sample of </a:t>
            </a:r>
            <a:r>
              <a:rPr lang="en-US" dirty="0">
                <a:hlinkClick r:id="rId4">
                  <a:extLst>
                    <a:ext uri="{A12FA001-AC4F-418D-AE19-62706E023703}">
                      <ahyp:hlinkClr xmlns:ahyp="http://schemas.microsoft.com/office/drawing/2018/hyperlinkcolor" val="tx"/>
                    </a:ext>
                  </a:extLst>
                </a:hlinkClick>
              </a:rPr>
              <a:t>nucleic acid</a:t>
            </a:r>
            <a:r>
              <a:rPr lang="en-US" dirty="0"/>
              <a:t> from salmon. </a:t>
            </a:r>
          </a:p>
          <a:p>
            <a:pPr marL="0" indent="0">
              <a:buNone/>
            </a:pPr>
            <a:endParaRPr lang="en-US" dirty="0"/>
          </a:p>
          <a:p>
            <a:pPr marL="0" indent="0">
              <a:buNone/>
            </a:pPr>
            <a:r>
              <a:rPr lang="en-US" dirty="0"/>
              <a:t>Miescher's chemical tests showed that DNA is acidic and rich in phosphorus, and also suggested that the individual molecules are very large, although it was not until the 1930s when biophysical techniques were applied to DNA that the huge lengths of the polymeric chains were fully appreciated.</a:t>
            </a:r>
          </a:p>
        </p:txBody>
      </p:sp>
    </p:spTree>
    <p:extLst>
      <p:ext uri="{BB962C8B-B14F-4D97-AF65-F5344CB8AC3E}">
        <p14:creationId xmlns:p14="http://schemas.microsoft.com/office/powerpoint/2010/main" val="19830226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C11EED-CB59-4E7F-AEEE-D07ADD5D3844}"/>
              </a:ext>
            </a:extLst>
          </p:cNvPr>
          <p:cNvSpPr>
            <a:spLocks noGrp="1"/>
          </p:cNvSpPr>
          <p:nvPr>
            <p:ph idx="1"/>
          </p:nvPr>
        </p:nvSpPr>
        <p:spPr>
          <a:xfrm>
            <a:off x="838200" y="516835"/>
            <a:ext cx="10515600" cy="5660128"/>
          </a:xfrm>
        </p:spPr>
        <p:txBody>
          <a:bodyPr>
            <a:normAutofit/>
          </a:bodyPr>
          <a:lstStyle/>
          <a:p>
            <a:pPr marL="0" indent="0">
              <a:lnSpc>
                <a:spcPct val="100000"/>
              </a:lnSpc>
              <a:buNone/>
            </a:pPr>
            <a:r>
              <a:rPr lang="en-US" sz="3600" dirty="0"/>
              <a:t>Psalm 19</a:t>
            </a:r>
          </a:p>
          <a:p>
            <a:pPr marL="0" indent="0">
              <a:lnSpc>
                <a:spcPct val="100000"/>
              </a:lnSpc>
              <a:buNone/>
            </a:pPr>
            <a:r>
              <a:rPr lang="en-US" sz="3600" dirty="0"/>
              <a:t>1The heavens declare the glory of God; And the firmament shows His handiwork.</a:t>
            </a:r>
            <a:br>
              <a:rPr lang="en-US" sz="3600" dirty="0"/>
            </a:br>
            <a:r>
              <a:rPr lang="en-US" sz="3600" dirty="0"/>
              <a:t>2 Day unto day utters speech, And night unto night reveals knowledge.</a:t>
            </a:r>
            <a:br>
              <a:rPr lang="en-US" sz="3600" dirty="0"/>
            </a:br>
            <a:r>
              <a:rPr lang="en-US" sz="3600" dirty="0"/>
              <a:t>3 </a:t>
            </a:r>
            <a:r>
              <a:rPr lang="en-US" sz="3600" i="1" dirty="0"/>
              <a:t>There is</a:t>
            </a:r>
            <a:r>
              <a:rPr lang="en-US" sz="3600" dirty="0"/>
              <a:t> no speech nor language </a:t>
            </a:r>
            <a:r>
              <a:rPr lang="en-US" sz="3600" i="1" dirty="0"/>
              <a:t>Where</a:t>
            </a:r>
            <a:r>
              <a:rPr lang="en-US" sz="3600" dirty="0"/>
              <a:t> their voice is not heard.                                         </a:t>
            </a:r>
          </a:p>
          <a:p>
            <a:pPr marL="0" indent="0">
              <a:lnSpc>
                <a:spcPct val="100000"/>
              </a:lnSpc>
              <a:buNone/>
            </a:pPr>
            <a:r>
              <a:rPr lang="en-US" sz="3600" dirty="0"/>
              <a:t>4Their line has gone out through all the earth, And their words to the end of the world.</a:t>
            </a:r>
          </a:p>
        </p:txBody>
      </p:sp>
    </p:spTree>
    <p:extLst>
      <p:ext uri="{BB962C8B-B14F-4D97-AF65-F5344CB8AC3E}">
        <p14:creationId xmlns:p14="http://schemas.microsoft.com/office/powerpoint/2010/main" val="379873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36D85-1FC6-4CD4-AD35-B8D7902901B9}"/>
              </a:ext>
            </a:extLst>
          </p:cNvPr>
          <p:cNvSpPr>
            <a:spLocks noGrp="1"/>
          </p:cNvSpPr>
          <p:nvPr>
            <p:ph idx="1"/>
          </p:nvPr>
        </p:nvSpPr>
        <p:spPr>
          <a:xfrm>
            <a:off x="838200" y="410817"/>
            <a:ext cx="10515600" cy="5766146"/>
          </a:xfrm>
        </p:spPr>
        <p:txBody>
          <a:bodyPr>
            <a:normAutofit/>
          </a:bodyPr>
          <a:lstStyle/>
          <a:p>
            <a:pPr marL="0" indent="0">
              <a:buNone/>
            </a:pPr>
            <a:r>
              <a:rPr lang="en-US" sz="3600" dirty="0"/>
              <a:t>Romans 1</a:t>
            </a:r>
          </a:p>
          <a:p>
            <a:pPr marL="0" indent="0">
              <a:buNone/>
            </a:pPr>
            <a:endParaRPr lang="en-US" sz="3600" dirty="0"/>
          </a:p>
          <a:p>
            <a:pPr marL="0" indent="0">
              <a:buNone/>
            </a:pPr>
            <a:r>
              <a:rPr lang="en-US" sz="3600" dirty="0"/>
              <a:t>20</a:t>
            </a:r>
            <a:r>
              <a:rPr lang="en-US" sz="3600" b="1" dirty="0"/>
              <a:t> </a:t>
            </a:r>
            <a:r>
              <a:rPr lang="en-US" sz="3600" dirty="0"/>
              <a:t>For since the creation of the world His invisible </a:t>
            </a:r>
            <a:r>
              <a:rPr lang="en-US" sz="3600" i="1" dirty="0"/>
              <a:t>attributes</a:t>
            </a:r>
            <a:r>
              <a:rPr lang="en-US" sz="3600" dirty="0"/>
              <a:t> are clearly seen, being understood by the things that are made, </a:t>
            </a:r>
            <a:r>
              <a:rPr lang="en-US" sz="3600" i="1" dirty="0"/>
              <a:t>even</a:t>
            </a:r>
            <a:r>
              <a:rPr lang="en-US" sz="3600" dirty="0"/>
              <a:t> His eternal power and Godhead, so that they are without excuse,</a:t>
            </a:r>
          </a:p>
        </p:txBody>
      </p:sp>
    </p:spTree>
    <p:extLst>
      <p:ext uri="{BB962C8B-B14F-4D97-AF65-F5344CB8AC3E}">
        <p14:creationId xmlns:p14="http://schemas.microsoft.com/office/powerpoint/2010/main" val="47536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6A2E3D-6E9E-4A42-BCEC-FD65D427B738}"/>
              </a:ext>
            </a:extLst>
          </p:cNvPr>
          <p:cNvSpPr>
            <a:spLocks noGrp="1"/>
          </p:cNvSpPr>
          <p:nvPr>
            <p:ph idx="1"/>
          </p:nvPr>
        </p:nvSpPr>
        <p:spPr>
          <a:xfrm>
            <a:off x="424071" y="318052"/>
            <a:ext cx="10929730" cy="6003235"/>
          </a:xfrm>
        </p:spPr>
        <p:txBody>
          <a:bodyPr>
            <a:normAutofit fontScale="85000" lnSpcReduction="20000"/>
          </a:bodyPr>
          <a:lstStyle/>
          <a:p>
            <a:pPr marL="0" indent="0">
              <a:buNone/>
            </a:pPr>
            <a:r>
              <a:rPr lang="en-US" b="1" dirty="0"/>
              <a:t>1.1.1. Genes are made of DNA</a:t>
            </a:r>
          </a:p>
          <a:p>
            <a:pPr marL="0" indent="0">
              <a:buNone/>
            </a:pPr>
            <a:r>
              <a:rPr lang="en-US" dirty="0"/>
              <a:t>How could the molecular nature of the genetic material be determined? </a:t>
            </a:r>
          </a:p>
          <a:p>
            <a:pPr marL="0" indent="0">
              <a:buNone/>
            </a:pPr>
            <a:r>
              <a:rPr lang="en-US" dirty="0"/>
              <a:t>Back in 1903, WS Sutton had realized that the inheritance patterns of genes paralleled the behavior of chromosomes during cell division. </a:t>
            </a:r>
          </a:p>
          <a:p>
            <a:pPr marL="0" indent="0">
              <a:buNone/>
            </a:pPr>
            <a:endParaRPr lang="en-US" dirty="0"/>
          </a:p>
          <a:p>
            <a:pPr marL="0" indent="0">
              <a:buNone/>
            </a:pPr>
            <a:r>
              <a:rPr lang="en-US" dirty="0"/>
              <a:t>This observation led to the proposal that genes are located in chromosomes and by the 1930s it was universally accepted that the </a:t>
            </a:r>
            <a:r>
              <a:rPr lang="en-US" dirty="0">
                <a:hlinkClick r:id="rId2"/>
              </a:rPr>
              <a:t>chromosome theory</a:t>
            </a:r>
            <a:r>
              <a:rPr lang="en-US" dirty="0"/>
              <a:t> was correct. </a:t>
            </a:r>
          </a:p>
          <a:p>
            <a:pPr marL="0" indent="0">
              <a:buNone/>
            </a:pPr>
            <a:endParaRPr lang="en-US" dirty="0"/>
          </a:p>
          <a:p>
            <a:pPr marL="0" indent="0">
              <a:buNone/>
            </a:pPr>
            <a:r>
              <a:rPr lang="en-US" b="1" dirty="0"/>
              <a:t>The next Fact</a:t>
            </a:r>
          </a:p>
          <a:p>
            <a:pPr marL="0" indent="0">
              <a:buNone/>
            </a:pPr>
            <a:r>
              <a:rPr lang="en-US" b="1" dirty="0"/>
              <a:t>2. Chromosomes. </a:t>
            </a:r>
          </a:p>
          <a:p>
            <a:pPr marL="0" indent="0">
              <a:buNone/>
            </a:pPr>
            <a:r>
              <a:rPr lang="en-US" b="1" dirty="0"/>
              <a:t>Chromosomes</a:t>
            </a:r>
            <a:r>
              <a:rPr lang="en-US" dirty="0"/>
              <a:t> are thread-like structures located inside the nucleus of animal and plant cells. Each </a:t>
            </a:r>
            <a:r>
              <a:rPr lang="en-US" b="1" dirty="0"/>
              <a:t>chromosome</a:t>
            </a:r>
            <a:r>
              <a:rPr lang="en-US" dirty="0"/>
              <a:t> is made of protein and a single molecule of deoxyribonucleic acid (DNA). Passed from parents to offspring, DNA contains the specific instructions that make each type of living creature unique. Jun 16, 2015</a:t>
            </a:r>
          </a:p>
          <a:p>
            <a:pPr marL="0" indent="0">
              <a:buNone/>
            </a:pPr>
            <a:r>
              <a:rPr lang="en-US" dirty="0">
                <a:hlinkClick r:id="rId3"/>
              </a:rPr>
              <a:t>Chromosomes Fact Sheet - National Human Genome Research ...</a:t>
            </a:r>
          </a:p>
          <a:p>
            <a:pPr marL="0" indent="0">
              <a:buNone/>
            </a:pPr>
            <a:r>
              <a:rPr lang="en-US" dirty="0">
                <a:hlinkClick r:id="rId3"/>
              </a:rPr>
              <a:t>https://www.genome.gov/about-genomics/fact-sheets/Chromosomes-Fact-Sheet</a:t>
            </a:r>
          </a:p>
          <a:p>
            <a:pPr marL="0" indent="0">
              <a:buNone/>
            </a:pPr>
            <a:r>
              <a:rPr lang="en-US" dirty="0"/>
              <a:t>(Retrieved 08/05/2019)</a:t>
            </a:r>
          </a:p>
        </p:txBody>
      </p:sp>
    </p:spTree>
    <p:extLst>
      <p:ext uri="{BB962C8B-B14F-4D97-AF65-F5344CB8AC3E}">
        <p14:creationId xmlns:p14="http://schemas.microsoft.com/office/powerpoint/2010/main" val="4177798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BCEDDE-7CEF-49E6-8626-D8FEE9B78452}"/>
              </a:ext>
            </a:extLst>
          </p:cNvPr>
          <p:cNvSpPr>
            <a:spLocks noGrp="1"/>
          </p:cNvSpPr>
          <p:nvPr>
            <p:ph idx="1"/>
          </p:nvPr>
        </p:nvSpPr>
        <p:spPr>
          <a:xfrm>
            <a:off x="662609" y="437322"/>
            <a:ext cx="10691191" cy="5910469"/>
          </a:xfrm>
        </p:spPr>
        <p:txBody>
          <a:bodyPr>
            <a:normAutofit fontScale="92500"/>
          </a:bodyPr>
          <a:lstStyle/>
          <a:p>
            <a:pPr marL="0" indent="0">
              <a:buNone/>
            </a:pPr>
            <a:r>
              <a:rPr lang="en-US" dirty="0"/>
              <a:t>Examination of cells by </a:t>
            </a:r>
            <a:r>
              <a:rPr lang="en-US" dirty="0">
                <a:hlinkClick r:id="rId2"/>
              </a:rPr>
              <a:t>cytochemistry</a:t>
            </a:r>
            <a:r>
              <a:rPr lang="en-US" dirty="0"/>
              <a:t>, after staining with dyes that bind specifically to just one type of biochemical, had shown that chromosomes are made of </a:t>
            </a:r>
            <a:r>
              <a:rPr lang="en-US" dirty="0">
                <a:hlinkClick r:id="rId3"/>
              </a:rPr>
              <a:t>DNA</a:t>
            </a:r>
            <a:r>
              <a:rPr lang="en-US" dirty="0"/>
              <a:t> and protein, in roughly equal amounts.</a:t>
            </a:r>
          </a:p>
          <a:p>
            <a:pPr marL="0" indent="0">
              <a:buNone/>
            </a:pPr>
            <a:endParaRPr lang="en-US" dirty="0"/>
          </a:p>
          <a:p>
            <a:pPr marL="0" indent="0">
              <a:buNone/>
            </a:pPr>
            <a:r>
              <a:rPr lang="en-US" dirty="0"/>
              <a:t>The </a:t>
            </a:r>
            <a:r>
              <a:rPr lang="en-US" b="1" dirty="0"/>
              <a:t>Human </a:t>
            </a:r>
            <a:r>
              <a:rPr lang="en-US" dirty="0"/>
              <a:t>Genome Project estimated that </a:t>
            </a:r>
            <a:r>
              <a:rPr lang="en-US" b="1" dirty="0"/>
              <a:t>humans have</a:t>
            </a:r>
            <a:r>
              <a:rPr lang="en-US" dirty="0"/>
              <a:t> between 20,000 and 25,000 </a:t>
            </a:r>
            <a:r>
              <a:rPr lang="en-US" b="1" dirty="0"/>
              <a:t>genes</a:t>
            </a:r>
            <a:r>
              <a:rPr lang="en-US" dirty="0"/>
              <a:t>. Jul 16, 2019</a:t>
            </a:r>
          </a:p>
          <a:p>
            <a:pPr marL="0" indent="0">
              <a:buNone/>
            </a:pPr>
            <a:r>
              <a:rPr lang="en-US" b="1" dirty="0"/>
              <a:t>Another Fact</a:t>
            </a:r>
          </a:p>
          <a:p>
            <a:pPr marL="0" indent="0">
              <a:buNone/>
            </a:pPr>
            <a:r>
              <a:rPr lang="en-US" b="1" dirty="0"/>
              <a:t>3. Genes</a:t>
            </a:r>
          </a:p>
          <a:p>
            <a:pPr marL="0" indent="0">
              <a:buNone/>
            </a:pPr>
            <a:r>
              <a:rPr lang="en-US" dirty="0"/>
              <a:t>plural noun: </a:t>
            </a:r>
            <a:r>
              <a:rPr lang="en-US" b="1" dirty="0"/>
              <a:t>genes</a:t>
            </a:r>
            <a:r>
              <a:rPr lang="en-US" dirty="0"/>
              <a:t> (in informal use) a unit of heredity which is transferred from a parent to offspring and is held to determine some characteristic of the offspring. "proteins coded directly by genes"</a:t>
            </a:r>
          </a:p>
          <a:p>
            <a:pPr marL="0" indent="0">
              <a:buNone/>
            </a:pPr>
            <a:r>
              <a:rPr lang="en-US" dirty="0"/>
              <a:t>(in technical use) a distinct sequence of nucleotides forming part of a chromosome, the order of which determines the order of monomers in a polypeptide or nucleic acid molecule which a cell (or virus) may synthesize.</a:t>
            </a:r>
          </a:p>
          <a:p>
            <a:pPr marL="0" indent="0">
              <a:buNone/>
            </a:pPr>
            <a:endParaRPr lang="en-US" dirty="0"/>
          </a:p>
        </p:txBody>
      </p:sp>
    </p:spTree>
    <p:extLst>
      <p:ext uri="{BB962C8B-B14F-4D97-AF65-F5344CB8AC3E}">
        <p14:creationId xmlns:p14="http://schemas.microsoft.com/office/powerpoint/2010/main" val="485481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93C700-76E2-4BEC-8248-3B78DCFF45D1}"/>
              </a:ext>
            </a:extLst>
          </p:cNvPr>
          <p:cNvSpPr>
            <a:spLocks noGrp="1"/>
          </p:cNvSpPr>
          <p:nvPr>
            <p:ph idx="1"/>
          </p:nvPr>
        </p:nvSpPr>
        <p:spPr>
          <a:xfrm>
            <a:off x="838200" y="596348"/>
            <a:ext cx="10515600" cy="5580615"/>
          </a:xfrm>
        </p:spPr>
        <p:txBody>
          <a:bodyPr/>
          <a:lstStyle/>
          <a:p>
            <a:pPr marL="0" indent="0">
              <a:buNone/>
            </a:pPr>
            <a:r>
              <a:rPr lang="en-US" dirty="0"/>
              <a:t>In </a:t>
            </a:r>
            <a:r>
              <a:rPr lang="en-US" b="1" dirty="0"/>
              <a:t>humans</a:t>
            </a:r>
            <a:r>
              <a:rPr lang="en-US" dirty="0"/>
              <a:t>, each cell normally contains 23 pairs of </a:t>
            </a:r>
            <a:r>
              <a:rPr lang="en-US" b="1" dirty="0"/>
              <a:t>chromosomes</a:t>
            </a:r>
            <a:r>
              <a:rPr lang="en-US" dirty="0"/>
              <a:t>, for a total of 46. Twenty-two of these pairs, called autosomes, look the same in both males and females. The 23rd pair, the sex </a:t>
            </a:r>
            <a:r>
              <a:rPr lang="en-US" b="1" dirty="0"/>
              <a:t>chromosomes</a:t>
            </a:r>
            <a:r>
              <a:rPr lang="en-US" dirty="0"/>
              <a:t>, differ between males and females. Jul 16, 2019 </a:t>
            </a:r>
            <a:r>
              <a:rPr lang="en-US" u="sng" dirty="0">
                <a:hlinkClick r:id="rId2"/>
              </a:rPr>
              <a:t>https://ghr.nlm.nih.gov/primer/basics/howmanychromosomes</a:t>
            </a:r>
          </a:p>
          <a:p>
            <a:pPr marL="0" indent="0">
              <a:buNone/>
            </a:pPr>
            <a:endParaRPr lang="en-US" u="sng" dirty="0">
              <a:hlinkClick r:id="rId2"/>
            </a:endParaRPr>
          </a:p>
          <a:p>
            <a:pPr marL="0" indent="0">
              <a:buNone/>
            </a:pPr>
            <a:r>
              <a:rPr lang="en-US" dirty="0"/>
              <a:t>And their final count is…37.2 trillion. Calculating the number of </a:t>
            </a:r>
            <a:r>
              <a:rPr lang="en-US" b="1" dirty="0"/>
              <a:t>cells in the human body</a:t>
            </a:r>
            <a:r>
              <a:rPr lang="en-US" dirty="0"/>
              <a:t> is tricky. Part of the problem is that using different metrics gets you very different outcomes. Guessing based on volume gets you an estimate of 15 trillion </a:t>
            </a:r>
            <a:r>
              <a:rPr lang="en-US" b="1" dirty="0"/>
              <a:t>cells</a:t>
            </a:r>
            <a:r>
              <a:rPr lang="en-US" dirty="0"/>
              <a:t>; estimate by weight and you end up with 70 trillion. Oct 24, 2013 </a:t>
            </a:r>
            <a:r>
              <a:rPr lang="en-US" u="sng" dirty="0">
                <a:hlinkClick r:id="rId3"/>
              </a:rPr>
              <a:t>https://www.smithsonianmag.com/.../there-are-372-trillion-cells-in-your-body-4941473/</a:t>
            </a:r>
          </a:p>
          <a:p>
            <a:pPr marL="0" indent="0">
              <a:buNone/>
            </a:pPr>
            <a:endParaRPr lang="en-US" u="sng" dirty="0">
              <a:hlinkClick r:id="rId2"/>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465748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B9AF8A-9541-469D-A40E-41BAD6DA521F}"/>
              </a:ext>
            </a:extLst>
          </p:cNvPr>
          <p:cNvSpPr>
            <a:spLocks noGrp="1"/>
          </p:cNvSpPr>
          <p:nvPr>
            <p:ph idx="1"/>
          </p:nvPr>
        </p:nvSpPr>
        <p:spPr>
          <a:xfrm>
            <a:off x="838200" y="530087"/>
            <a:ext cx="10515600" cy="5646876"/>
          </a:xfrm>
        </p:spPr>
        <p:txBody>
          <a:bodyPr>
            <a:normAutofit fontScale="92500"/>
          </a:bodyPr>
          <a:lstStyle/>
          <a:p>
            <a:pPr marL="0" indent="0">
              <a:buNone/>
            </a:pPr>
            <a:r>
              <a:rPr lang="en-US" b="1" dirty="0"/>
              <a:t>3. The Cell</a:t>
            </a:r>
            <a:r>
              <a:rPr lang="en-US" dirty="0"/>
              <a:t> (biology) The </a:t>
            </a:r>
            <a:r>
              <a:rPr lang="en-US" b="1" dirty="0"/>
              <a:t>cell</a:t>
            </a:r>
            <a:r>
              <a:rPr lang="en-US" dirty="0"/>
              <a:t> is the structural and functional unit of all living organisms, and is sometimes called the "building block of life." Some organisms, such as bacteria, are unicellular, consisting of a single </a:t>
            </a:r>
            <a:r>
              <a:rPr lang="en-US" b="1" dirty="0"/>
              <a:t>cell</a:t>
            </a:r>
            <a:r>
              <a:rPr lang="en-US" dirty="0"/>
              <a:t>.</a:t>
            </a:r>
          </a:p>
          <a:p>
            <a:pPr marL="0" indent="0">
              <a:buNone/>
            </a:pPr>
            <a:r>
              <a:rPr lang="en-US" dirty="0">
                <a:hlinkClick r:id="rId2"/>
              </a:rPr>
              <a:t>Cell (biology) - ScienceDaily</a:t>
            </a:r>
          </a:p>
          <a:p>
            <a:pPr marL="0" indent="0">
              <a:buNone/>
            </a:pPr>
            <a:r>
              <a:rPr lang="en-US" dirty="0">
                <a:hlinkClick r:id="rId2"/>
              </a:rPr>
              <a:t>https://www.sciencedaily.com/terms/cell_(biology).htm</a:t>
            </a:r>
          </a:p>
          <a:p>
            <a:pPr marL="0" indent="0">
              <a:buNone/>
            </a:pPr>
            <a:r>
              <a:rPr lang="en-US" dirty="0"/>
              <a:t>(Retrieved on 08/05/2019)</a:t>
            </a:r>
          </a:p>
          <a:p>
            <a:pPr marL="0" indent="0">
              <a:buNone/>
            </a:pPr>
            <a:endParaRPr lang="en-US" dirty="0"/>
          </a:p>
          <a:p>
            <a:pPr marL="0" indent="0">
              <a:buNone/>
            </a:pPr>
            <a:r>
              <a:rPr lang="en-US" b="1" dirty="0"/>
              <a:t>How wide is a DNA stand?</a:t>
            </a:r>
          </a:p>
          <a:p>
            <a:pPr marL="0" indent="0">
              <a:buNone/>
            </a:pPr>
            <a:r>
              <a:rPr lang="en-US" dirty="0"/>
              <a:t>DNA is stored in the nucleus of cells. It is an extremely thin molecule averaging about 2 nanometers in width. A nanometer is one-billionth of a meter. To put this in perspective, a human hair is approximately 80,000 nanometers wide.</a:t>
            </a:r>
          </a:p>
          <a:p>
            <a:pPr marL="0" indent="0">
              <a:buNone/>
            </a:pPr>
            <a:r>
              <a:rPr lang="en-US" dirty="0">
                <a:hlinkClick r:id="rId3"/>
              </a:rPr>
              <a:t>https://www.mrsec.psu.edu/content/how-see-dna-naked-eye</a:t>
            </a:r>
            <a:endParaRPr lang="en-US" dirty="0"/>
          </a:p>
        </p:txBody>
      </p:sp>
    </p:spTree>
    <p:extLst>
      <p:ext uri="{BB962C8B-B14F-4D97-AF65-F5344CB8AC3E}">
        <p14:creationId xmlns:p14="http://schemas.microsoft.com/office/powerpoint/2010/main" val="454284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231C33-5150-4179-BF65-149FF44ED34F}"/>
              </a:ext>
            </a:extLst>
          </p:cNvPr>
          <p:cNvSpPr>
            <a:spLocks noGrp="1"/>
          </p:cNvSpPr>
          <p:nvPr>
            <p:ph idx="1"/>
          </p:nvPr>
        </p:nvSpPr>
        <p:spPr>
          <a:xfrm>
            <a:off x="838200" y="636104"/>
            <a:ext cx="10515600" cy="5540859"/>
          </a:xfrm>
        </p:spPr>
        <p:txBody>
          <a:bodyPr>
            <a:normAutofit fontScale="92500"/>
          </a:bodyPr>
          <a:lstStyle/>
          <a:p>
            <a:pPr marL="0" indent="0">
              <a:buNone/>
            </a:pPr>
            <a:r>
              <a:rPr lang="en-US" sz="3600" dirty="0"/>
              <a:t>A single byte (or 8 </a:t>
            </a:r>
            <a:r>
              <a:rPr lang="en-US" sz="3600" b="1" dirty="0"/>
              <a:t>bits</a:t>
            </a:r>
            <a:r>
              <a:rPr lang="en-US" sz="3600" dirty="0"/>
              <a:t>) can represent by 4 </a:t>
            </a:r>
            <a:r>
              <a:rPr lang="en-US" sz="3600" b="1" dirty="0"/>
              <a:t>DNA</a:t>
            </a:r>
            <a:r>
              <a:rPr lang="en-US" sz="3600" dirty="0"/>
              <a:t> base pairs. In order to represent the entire diploid human genome in terms of bytes, we can perform the following calculations: 6×10^9 base pairs/diploid genome x 1 byte/4 base pairs = 1.5×10^9 bytes or 1.5 Gigabytes, about 2 CDs worth of space!</a:t>
            </a:r>
          </a:p>
          <a:p>
            <a:pPr marL="0" indent="0">
              <a:buNone/>
            </a:pPr>
            <a:r>
              <a:rPr lang="en-US" sz="3600" dirty="0">
                <a:hlinkClick r:id="rId2"/>
              </a:rPr>
              <a:t>https://bitesizebio.com/8378/how-much-information-is-stored-in-the-human-genome/</a:t>
            </a:r>
            <a:endParaRPr lang="en-US" sz="3600" dirty="0"/>
          </a:p>
          <a:p>
            <a:pPr marL="0" indent="0">
              <a:buNone/>
            </a:pPr>
            <a:r>
              <a:rPr lang="en-US" b="1" dirty="0"/>
              <a:t>Diploid</a:t>
            </a:r>
            <a:r>
              <a:rPr lang="en-US" dirty="0"/>
              <a:t> cells have two homologous copies of each </a:t>
            </a:r>
            <a:r>
              <a:rPr lang="en-US" b="1" dirty="0"/>
              <a:t>chromosome</a:t>
            </a:r>
            <a:r>
              <a:rPr lang="en-US" dirty="0"/>
              <a:t>, usually one from the mother and one from the father. ... Human </a:t>
            </a:r>
            <a:r>
              <a:rPr lang="en-US" b="1" dirty="0"/>
              <a:t>diploid</a:t>
            </a:r>
            <a:r>
              <a:rPr lang="en-US" dirty="0"/>
              <a:t> cells have 46 </a:t>
            </a:r>
            <a:r>
              <a:rPr lang="en-US" b="1" dirty="0"/>
              <a:t>chromosomes </a:t>
            </a:r>
            <a:r>
              <a:rPr lang="en-US" sz="3600" dirty="0">
                <a:hlinkClick r:id="rId3"/>
              </a:rPr>
              <a:t>https://www.nature.com/scitable/definition/diploid-310/</a:t>
            </a:r>
            <a:endParaRPr lang="en-US" sz="36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742978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956</TotalTime>
  <Words>2112</Words>
  <Application>Microsoft Office PowerPoint</Application>
  <PresentationFormat>Widescreen</PresentationFormat>
  <Paragraphs>526</Paragraphs>
  <Slides>41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Jay Wisner</dc:creator>
  <cp:lastModifiedBy>Jay Wisner</cp:lastModifiedBy>
  <cp:revision>62</cp:revision>
  <dcterms:created xsi:type="dcterms:W3CDTF">2019-04-02T22:58:56Z</dcterms:created>
  <dcterms:modified xsi:type="dcterms:W3CDTF">2019-08-16T00:01:27Z</dcterms:modified>
</cp:coreProperties>
</file>