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6" r:id="rId3"/>
    <p:sldId id="319" r:id="rId4"/>
    <p:sldId id="327" r:id="rId5"/>
    <p:sldId id="324" r:id="rId6"/>
    <p:sldId id="320" r:id="rId7"/>
    <p:sldId id="321" r:id="rId8"/>
    <p:sldId id="328" r:id="rId9"/>
    <p:sldId id="330" r:id="rId10"/>
    <p:sldId id="331" r:id="rId11"/>
    <p:sldId id="332" r:id="rId12"/>
    <p:sldId id="333" r:id="rId13"/>
    <p:sldId id="334" r:id="rId14"/>
    <p:sldId id="335" r:id="rId15"/>
    <p:sldId id="336" r:id="rId16"/>
    <p:sldId id="33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Wisner" initials="JW" lastIdx="1" clrIdx="0">
    <p:extLst>
      <p:ext uri="{19B8F6BF-5375-455C-9EA6-DF929625EA0E}">
        <p15:presenceInfo xmlns:p15="http://schemas.microsoft.com/office/powerpoint/2012/main" userId="6e8cdc164d347d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2" d="100"/>
          <a:sy n="72" d="100"/>
        </p:scale>
        <p:origin x="54"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2/26/2020</a:t>
            </a:fld>
            <a:endParaRPr lang="en-US" dirty="0"/>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2/26/2020</a:t>
            </a:fld>
            <a:endParaRPr lang="en-US" dirty="0"/>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dirty="0"/>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3600" dirty="0"/>
              <a:t> </a:t>
            </a:r>
            <a:r>
              <a:rPr lang="en-US" sz="3200" dirty="0"/>
              <a:t>Jesus &amp; Miracles Pt2</a:t>
            </a:r>
          </a:p>
          <a:p>
            <a:pPr>
              <a:lnSpc>
                <a:spcPct val="100000"/>
              </a:lnSpc>
            </a:pPr>
            <a:r>
              <a:rPr lang="en-US" sz="3200" dirty="0"/>
              <a:t> </a:t>
            </a:r>
            <a:r>
              <a:rPr lang="en-US" dirty="0"/>
              <a:t>Mark 1                                                                                                                                           41 Then Jesus, moved with compassion, stretched out </a:t>
            </a:r>
            <a:r>
              <a:rPr lang="en-US" i="1" dirty="0"/>
              <a:t>His</a:t>
            </a:r>
            <a:r>
              <a:rPr lang="en-US" dirty="0"/>
              <a:t> hand and                                                       touched him, and said to him, “I am willing; be cleansed.” </a:t>
            </a:r>
          </a:p>
          <a:p>
            <a:pPr>
              <a:lnSpc>
                <a:spcPct val="100000"/>
              </a:lnSpc>
            </a:pPr>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CD9591F-A0F8-43AF-ACFC-C714BDA8B0CB}"/>
              </a:ext>
            </a:extLst>
          </p:cNvPr>
          <p:cNvGraphicFramePr>
            <a:graphicFrameLocks noGrp="1"/>
          </p:cNvGraphicFramePr>
          <p:nvPr>
            <p:ph idx="1"/>
            <p:extLst>
              <p:ext uri="{D42A27DB-BD31-4B8C-83A1-F6EECF244321}">
                <p14:modId xmlns:p14="http://schemas.microsoft.com/office/powerpoint/2010/main" val="2507843196"/>
              </p:ext>
            </p:extLst>
          </p:nvPr>
        </p:nvGraphicFramePr>
        <p:xfrm>
          <a:off x="251791" y="145775"/>
          <a:ext cx="11701670" cy="6480311"/>
        </p:xfrm>
        <a:graphic>
          <a:graphicData uri="http://schemas.openxmlformats.org/drawingml/2006/table">
            <a:tbl>
              <a:tblPr firstRow="1" firstCol="1" bandRow="1">
                <a:tableStyleId>{5C22544A-7EE6-4342-B048-85BDC9FD1C3A}</a:tableStyleId>
              </a:tblPr>
              <a:tblGrid>
                <a:gridCol w="3895857">
                  <a:extLst>
                    <a:ext uri="{9D8B030D-6E8A-4147-A177-3AD203B41FA5}">
                      <a16:colId xmlns:a16="http://schemas.microsoft.com/office/drawing/2014/main" val="2135721733"/>
                    </a:ext>
                  </a:extLst>
                </a:gridCol>
                <a:gridCol w="3902364">
                  <a:extLst>
                    <a:ext uri="{9D8B030D-6E8A-4147-A177-3AD203B41FA5}">
                      <a16:colId xmlns:a16="http://schemas.microsoft.com/office/drawing/2014/main" val="3933142529"/>
                    </a:ext>
                  </a:extLst>
                </a:gridCol>
                <a:gridCol w="3903449">
                  <a:extLst>
                    <a:ext uri="{9D8B030D-6E8A-4147-A177-3AD203B41FA5}">
                      <a16:colId xmlns:a16="http://schemas.microsoft.com/office/drawing/2014/main" val="1203758376"/>
                    </a:ext>
                  </a:extLst>
                </a:gridCol>
              </a:tblGrid>
              <a:tr h="457510">
                <a:tc>
                  <a:txBody>
                    <a:bodyPr/>
                    <a:lstStyle/>
                    <a:p>
                      <a:pPr marL="0" marR="0">
                        <a:lnSpc>
                          <a:spcPct val="100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7187898"/>
                  </a:ext>
                </a:extLst>
              </a:tr>
              <a:tr h="2287552">
                <a:tc>
                  <a:txBody>
                    <a:bodyPr/>
                    <a:lstStyle/>
                    <a:p>
                      <a:pPr marL="0" marR="0">
                        <a:lnSpc>
                          <a:spcPct val="100000"/>
                        </a:lnSpc>
                        <a:spcBef>
                          <a:spcPts val="0"/>
                        </a:spcBef>
                        <a:spcAft>
                          <a:spcPts val="0"/>
                        </a:spcAft>
                      </a:pPr>
                      <a:r>
                        <a:rPr lang="en-US" sz="2800" b="1" dirty="0">
                          <a:solidFill>
                            <a:schemeClr val="tx1"/>
                          </a:solidFill>
                          <a:effectLst/>
                        </a:rPr>
                        <a:t>5</a:t>
                      </a:r>
                      <a:r>
                        <a:rPr lang="en-US" sz="2800" b="0" dirty="0">
                          <a:solidFill>
                            <a:schemeClr val="tx1"/>
                          </a:solidFill>
                          <a:effectLst/>
                        </a:rPr>
                        <a:t> When Jesus saw their faith, He said to the paralytic, “Son, your sins are forgiven you.”</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800" b="1" dirty="0">
                          <a:solidFill>
                            <a:schemeClr val="tx1"/>
                          </a:solidFill>
                          <a:effectLst/>
                        </a:rPr>
                        <a:t>2</a:t>
                      </a:r>
                      <a:r>
                        <a:rPr lang="en-US" sz="2800" b="0" dirty="0">
                          <a:solidFill>
                            <a:schemeClr val="tx1"/>
                          </a:solidFill>
                          <a:effectLst/>
                        </a:rPr>
                        <a:t> When Jesus saw their faith, He said to the paralytic, “Son, be of good cheer; your sins are forgiven you.”</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dirty="0">
                          <a:solidFill>
                            <a:schemeClr val="tx1"/>
                          </a:solidFill>
                          <a:effectLst/>
                        </a:rPr>
                        <a:t>20</a:t>
                      </a:r>
                      <a:r>
                        <a:rPr lang="en-US" sz="2800" b="0" dirty="0">
                          <a:solidFill>
                            <a:schemeClr val="tx1"/>
                          </a:solidFill>
                          <a:effectLst/>
                        </a:rPr>
                        <a:t> When He saw their faith, He said to him, “Man, your sins are forgiven you.”</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0847557"/>
                  </a:ext>
                </a:extLst>
              </a:tr>
              <a:tr h="1447697">
                <a:tc>
                  <a:txBody>
                    <a:bodyPr/>
                    <a:lstStyle/>
                    <a:p>
                      <a:pPr marL="0" marR="0">
                        <a:lnSpc>
                          <a:spcPct val="100000"/>
                        </a:lnSpc>
                        <a:spcBef>
                          <a:spcPts val="0"/>
                        </a:spcBef>
                        <a:spcAft>
                          <a:spcPts val="750"/>
                        </a:spcAft>
                      </a:pPr>
                      <a:r>
                        <a:rPr lang="en-US" sz="2800" b="1" dirty="0">
                          <a:solidFill>
                            <a:schemeClr val="tx1"/>
                          </a:solidFill>
                          <a:effectLst/>
                        </a:rPr>
                        <a:t>6</a:t>
                      </a:r>
                      <a:r>
                        <a:rPr lang="en-US" sz="2800" b="0" dirty="0">
                          <a:solidFill>
                            <a:schemeClr val="tx1"/>
                          </a:solidFill>
                          <a:effectLst/>
                        </a:rPr>
                        <a:t> And some of the scribes were sitting there and reasoning in their hearts,</a:t>
                      </a:r>
                      <a:endParaRPr lang="en-US" sz="2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dirty="0">
                          <a:solidFill>
                            <a:schemeClr val="tx1"/>
                          </a:solidFill>
                          <a:effectLst/>
                        </a:rPr>
                        <a:t>3</a:t>
                      </a:r>
                      <a:r>
                        <a:rPr lang="en-US" sz="2800" b="0" dirty="0">
                          <a:solidFill>
                            <a:schemeClr val="tx1"/>
                          </a:solidFill>
                          <a:effectLst/>
                        </a:rPr>
                        <a:t> And at once some of the scribes said within themselves,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dirty="0">
                          <a:solidFill>
                            <a:schemeClr val="tx1"/>
                          </a:solidFill>
                          <a:effectLst/>
                        </a:rPr>
                        <a:t>21</a:t>
                      </a:r>
                      <a:r>
                        <a:rPr lang="en-US" sz="2800" b="0" dirty="0">
                          <a:solidFill>
                            <a:schemeClr val="tx1"/>
                          </a:solidFill>
                          <a:effectLst/>
                        </a:rPr>
                        <a:t> And the scribes and the Pharisees began to reason, saying,</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0317014"/>
                  </a:ext>
                </a:extLst>
              </a:tr>
              <a:tr h="2287552">
                <a:tc>
                  <a:txBody>
                    <a:bodyPr/>
                    <a:lstStyle/>
                    <a:p>
                      <a:pPr marL="0" marR="0">
                        <a:lnSpc>
                          <a:spcPct val="100000"/>
                        </a:lnSpc>
                        <a:spcBef>
                          <a:spcPts val="0"/>
                        </a:spcBef>
                        <a:spcAft>
                          <a:spcPts val="750"/>
                        </a:spcAft>
                      </a:pPr>
                      <a:r>
                        <a:rPr lang="en-US" sz="2800" b="1" kern="1200" dirty="0">
                          <a:solidFill>
                            <a:schemeClr val="tx1"/>
                          </a:solidFill>
                          <a:effectLst/>
                          <a:latin typeface="+mn-lt"/>
                          <a:ea typeface="+mn-ea"/>
                          <a:cs typeface="+mn-cs"/>
                        </a:rPr>
                        <a:t>7 </a:t>
                      </a:r>
                      <a:r>
                        <a:rPr lang="en-US" sz="2800" b="0" kern="1200" dirty="0">
                          <a:solidFill>
                            <a:schemeClr val="tx1"/>
                          </a:solidFill>
                          <a:effectLst/>
                          <a:latin typeface="+mn-lt"/>
                          <a:ea typeface="+mn-ea"/>
                          <a:cs typeface="+mn-cs"/>
                        </a:rPr>
                        <a:t>“Why does this </a:t>
                      </a:r>
                      <a:r>
                        <a:rPr lang="en-US" sz="2800" b="0" i="1" kern="1200" dirty="0">
                          <a:solidFill>
                            <a:schemeClr val="tx1"/>
                          </a:solidFill>
                          <a:effectLst/>
                          <a:latin typeface="+mn-lt"/>
                          <a:ea typeface="+mn-ea"/>
                          <a:cs typeface="+mn-cs"/>
                        </a:rPr>
                        <a:t>Man</a:t>
                      </a:r>
                      <a:r>
                        <a:rPr lang="en-US" sz="2800" b="0" kern="1200" dirty="0">
                          <a:solidFill>
                            <a:schemeClr val="tx1"/>
                          </a:solidFill>
                          <a:effectLst/>
                          <a:latin typeface="+mn-lt"/>
                          <a:ea typeface="+mn-ea"/>
                          <a:cs typeface="+mn-cs"/>
                        </a:rPr>
                        <a:t> speak blasphemies like this? Who can forgive sins but God alone?”</a:t>
                      </a:r>
                      <a:endParaRPr lang="en-US" sz="2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kern="1200" dirty="0">
                          <a:solidFill>
                            <a:schemeClr val="dk1"/>
                          </a:solidFill>
                          <a:effectLst/>
                          <a:latin typeface="+mn-lt"/>
                          <a:ea typeface="+mn-ea"/>
                          <a:cs typeface="+mn-cs"/>
                        </a:rPr>
                        <a:t>“This Man blasphemes!”</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kern="1200" dirty="0">
                          <a:solidFill>
                            <a:schemeClr val="dk1"/>
                          </a:solidFill>
                          <a:effectLst/>
                          <a:latin typeface="+mn-lt"/>
                          <a:ea typeface="+mn-ea"/>
                          <a:cs typeface="+mn-cs"/>
                        </a:rPr>
                        <a:t>“Who is this who speaks blasphemies? Who can forgive sins but God alone?”</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4172878"/>
                  </a:ext>
                </a:extLst>
              </a:tr>
            </a:tbl>
          </a:graphicData>
        </a:graphic>
      </p:graphicFrame>
    </p:spTree>
    <p:extLst>
      <p:ext uri="{BB962C8B-B14F-4D97-AF65-F5344CB8AC3E}">
        <p14:creationId xmlns:p14="http://schemas.microsoft.com/office/powerpoint/2010/main" val="395673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5A52CF0-52F9-4DD0-952A-A8F511D55DB0}"/>
              </a:ext>
            </a:extLst>
          </p:cNvPr>
          <p:cNvGraphicFramePr>
            <a:graphicFrameLocks noGrp="1"/>
          </p:cNvGraphicFramePr>
          <p:nvPr>
            <p:ph idx="1"/>
            <p:extLst>
              <p:ext uri="{D42A27DB-BD31-4B8C-83A1-F6EECF244321}">
                <p14:modId xmlns:p14="http://schemas.microsoft.com/office/powerpoint/2010/main" val="4071576614"/>
              </p:ext>
            </p:extLst>
          </p:nvPr>
        </p:nvGraphicFramePr>
        <p:xfrm>
          <a:off x="253218" y="159026"/>
          <a:ext cx="11619914" cy="6052821"/>
        </p:xfrm>
        <a:graphic>
          <a:graphicData uri="http://schemas.openxmlformats.org/drawingml/2006/table">
            <a:tbl>
              <a:tblPr firstRow="1" firstCol="1" bandRow="1">
                <a:tableStyleId>{5C22544A-7EE6-4342-B048-85BDC9FD1C3A}</a:tableStyleId>
              </a:tblPr>
              <a:tblGrid>
                <a:gridCol w="3868639">
                  <a:extLst>
                    <a:ext uri="{9D8B030D-6E8A-4147-A177-3AD203B41FA5}">
                      <a16:colId xmlns:a16="http://schemas.microsoft.com/office/drawing/2014/main" val="4152982107"/>
                    </a:ext>
                  </a:extLst>
                </a:gridCol>
                <a:gridCol w="3875099">
                  <a:extLst>
                    <a:ext uri="{9D8B030D-6E8A-4147-A177-3AD203B41FA5}">
                      <a16:colId xmlns:a16="http://schemas.microsoft.com/office/drawing/2014/main" val="1413602573"/>
                    </a:ext>
                  </a:extLst>
                </a:gridCol>
                <a:gridCol w="3876176">
                  <a:extLst>
                    <a:ext uri="{9D8B030D-6E8A-4147-A177-3AD203B41FA5}">
                      <a16:colId xmlns:a16="http://schemas.microsoft.com/office/drawing/2014/main" val="3950405775"/>
                    </a:ext>
                  </a:extLst>
                </a:gridCol>
              </a:tblGrid>
              <a:tr h="427118">
                <a:tc>
                  <a:txBody>
                    <a:bodyPr/>
                    <a:lstStyle/>
                    <a:p>
                      <a:pPr marL="0" marR="0">
                        <a:lnSpc>
                          <a:spcPct val="107000"/>
                        </a:lnSpc>
                        <a:spcBef>
                          <a:spcPts val="0"/>
                        </a:spcBef>
                        <a:spcAft>
                          <a:spcPts val="0"/>
                        </a:spcAft>
                      </a:pPr>
                      <a:r>
                        <a:rPr lang="en-US" sz="2800" dirty="0">
                          <a:solidFill>
                            <a:schemeClr val="tx1"/>
                          </a:solidFill>
                          <a:effectLst/>
                        </a:rPr>
                        <a:t>Mark 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dirty="0">
                          <a:solidFill>
                            <a:schemeClr val="tx1"/>
                          </a:solidFill>
                          <a:effectLst/>
                        </a:rPr>
                        <a:t>Matthew 9</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dirty="0">
                          <a:solidFill>
                            <a:schemeClr val="tx1"/>
                          </a:solidFill>
                          <a:effectLst/>
                        </a:rPr>
                        <a:t>Luke 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2021584"/>
                  </a:ext>
                </a:extLst>
              </a:tr>
              <a:tr h="3108800">
                <a:tc>
                  <a:txBody>
                    <a:bodyPr/>
                    <a:lstStyle/>
                    <a:p>
                      <a:pPr marL="0" marR="0">
                        <a:lnSpc>
                          <a:spcPct val="107000"/>
                        </a:lnSpc>
                        <a:spcBef>
                          <a:spcPts val="0"/>
                        </a:spcBef>
                        <a:spcAft>
                          <a:spcPts val="0"/>
                        </a:spcAft>
                      </a:pPr>
                      <a:r>
                        <a:rPr lang="en-US" sz="2800" b="1" dirty="0">
                          <a:solidFill>
                            <a:schemeClr val="tx1"/>
                          </a:solidFill>
                          <a:effectLst/>
                        </a:rPr>
                        <a:t>8</a:t>
                      </a:r>
                      <a:r>
                        <a:rPr lang="en-US" sz="2800" b="0" dirty="0">
                          <a:solidFill>
                            <a:schemeClr val="tx1"/>
                          </a:solidFill>
                          <a:effectLst/>
                        </a:rPr>
                        <a:t> But immediately, when Jesus perceived in His spirit that they reasoned thus within themselves, He said to them, “Why do you reason about these things in your hearts?</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4</a:t>
                      </a:r>
                      <a:r>
                        <a:rPr lang="en-US" sz="2800" dirty="0">
                          <a:solidFill>
                            <a:schemeClr val="tx1"/>
                          </a:solidFill>
                          <a:effectLst/>
                        </a:rPr>
                        <a:t> But Jesus, knowing their thoughts, said, “Why do you think evil in your hearts? </a:t>
                      </a:r>
                    </a:p>
                    <a:p>
                      <a:pPr marL="0" marR="0">
                        <a:lnSpc>
                          <a:spcPct val="107000"/>
                        </a:lnSpc>
                        <a:spcBef>
                          <a:spcPts val="0"/>
                        </a:spcBef>
                        <a:spcAft>
                          <a:spcPts val="0"/>
                        </a:spcAft>
                      </a:pPr>
                      <a:r>
                        <a:rPr lang="en-US" sz="2800" dirty="0">
                          <a:solidFill>
                            <a:schemeClr val="tx1"/>
                          </a:solidFill>
                          <a:effectLst/>
                        </a:rPr>
                        <a:t>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22</a:t>
                      </a:r>
                      <a:r>
                        <a:rPr lang="en-US" sz="2800" dirty="0">
                          <a:solidFill>
                            <a:schemeClr val="tx1"/>
                          </a:solidFill>
                          <a:effectLst/>
                        </a:rPr>
                        <a:t> But when Jesus perceived their thoughts, He answered and said to them, “Why are you reasoning in your hearts?</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3839724"/>
                  </a:ext>
                </a:extLst>
              </a:tr>
              <a:tr h="2440813">
                <a:tc>
                  <a:txBody>
                    <a:bodyPr/>
                    <a:lstStyle/>
                    <a:p>
                      <a:pPr marL="0" marR="0">
                        <a:lnSpc>
                          <a:spcPct val="107000"/>
                        </a:lnSpc>
                        <a:spcBef>
                          <a:spcPts val="0"/>
                        </a:spcBef>
                        <a:spcAft>
                          <a:spcPts val="0"/>
                        </a:spcAft>
                      </a:pPr>
                      <a:r>
                        <a:rPr lang="en-US" sz="2800" b="1" dirty="0">
                          <a:solidFill>
                            <a:schemeClr val="tx1"/>
                          </a:solidFill>
                          <a:effectLst/>
                        </a:rPr>
                        <a:t>9</a:t>
                      </a:r>
                      <a:r>
                        <a:rPr lang="en-US" sz="2800" b="0" dirty="0">
                          <a:solidFill>
                            <a:schemeClr val="tx1"/>
                          </a:solidFill>
                          <a:effectLst/>
                        </a:rPr>
                        <a:t> Which is easier, to say to the paralytic, ‘Your sins are forgiven you,’ or to say, ‘Arise, take up your bed and walk’?</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90830" algn="l"/>
                        </a:tabLst>
                      </a:pPr>
                      <a:r>
                        <a:rPr lang="en-US" sz="2800" b="1" dirty="0">
                          <a:solidFill>
                            <a:schemeClr val="tx1"/>
                          </a:solidFill>
                          <a:effectLst/>
                        </a:rPr>
                        <a:t>5</a:t>
                      </a:r>
                      <a:r>
                        <a:rPr lang="en-US" sz="2800" dirty="0">
                          <a:solidFill>
                            <a:schemeClr val="tx1"/>
                          </a:solidFill>
                          <a:effectLst/>
                        </a:rPr>
                        <a:t> For which is easier, to say, ‘Your sins are forgiven you,’ or to say, ‘Arise and walk’?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23</a:t>
                      </a:r>
                      <a:r>
                        <a:rPr lang="en-US" sz="2800" dirty="0">
                          <a:solidFill>
                            <a:schemeClr val="tx1"/>
                          </a:solidFill>
                          <a:effectLst/>
                        </a:rPr>
                        <a:t> Which is easier, to say, ‘Your sins are forgiven you,’ or to say, ‘Rise up and walk’?</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7478053"/>
                  </a:ext>
                </a:extLst>
              </a:tr>
            </a:tbl>
          </a:graphicData>
        </a:graphic>
      </p:graphicFrame>
    </p:spTree>
    <p:extLst>
      <p:ext uri="{BB962C8B-B14F-4D97-AF65-F5344CB8AC3E}">
        <p14:creationId xmlns:p14="http://schemas.microsoft.com/office/powerpoint/2010/main" val="231966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FC12EE0-944F-41C5-9B71-1696022658F3}"/>
              </a:ext>
            </a:extLst>
          </p:cNvPr>
          <p:cNvGraphicFramePr>
            <a:graphicFrameLocks noGrp="1"/>
          </p:cNvGraphicFramePr>
          <p:nvPr>
            <p:extLst>
              <p:ext uri="{D42A27DB-BD31-4B8C-83A1-F6EECF244321}">
                <p14:modId xmlns:p14="http://schemas.microsoft.com/office/powerpoint/2010/main" val="2944326443"/>
              </p:ext>
            </p:extLst>
          </p:nvPr>
        </p:nvGraphicFramePr>
        <p:xfrm>
          <a:off x="344557" y="172278"/>
          <a:ext cx="11449878" cy="3439214"/>
        </p:xfrm>
        <a:graphic>
          <a:graphicData uri="http://schemas.openxmlformats.org/drawingml/2006/table">
            <a:tbl>
              <a:tblPr firstRow="1" bandRow="1">
                <a:tableStyleId>{5C22544A-7EE6-4342-B048-85BDC9FD1C3A}</a:tableStyleId>
              </a:tblPr>
              <a:tblGrid>
                <a:gridCol w="5665305">
                  <a:extLst>
                    <a:ext uri="{9D8B030D-6E8A-4147-A177-3AD203B41FA5}">
                      <a16:colId xmlns:a16="http://schemas.microsoft.com/office/drawing/2014/main" val="823569630"/>
                    </a:ext>
                  </a:extLst>
                </a:gridCol>
                <a:gridCol w="5784573">
                  <a:extLst>
                    <a:ext uri="{9D8B030D-6E8A-4147-A177-3AD203B41FA5}">
                      <a16:colId xmlns:a16="http://schemas.microsoft.com/office/drawing/2014/main" val="2053647656"/>
                    </a:ext>
                  </a:extLst>
                </a:gridCol>
              </a:tblGrid>
              <a:tr h="525153">
                <a:tc>
                  <a:txBody>
                    <a:bodyPr/>
                    <a:lstStyle/>
                    <a:p>
                      <a:r>
                        <a:rPr lang="en-US" sz="2800" b="1" dirty="0">
                          <a:solidFill>
                            <a:schemeClr val="tx1"/>
                          </a:solidFill>
                        </a:rPr>
                        <a:t>Mark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b="1" dirty="0">
                          <a:solidFill>
                            <a:schemeClr val="tx1"/>
                          </a:solidFill>
                        </a:rPr>
                        <a:t>Matthew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8772026"/>
                  </a:ext>
                </a:extLst>
              </a:tr>
              <a:tr h="1822591">
                <a:tc>
                  <a:txBody>
                    <a:bodyPr/>
                    <a:lstStyle/>
                    <a:p>
                      <a:r>
                        <a:rPr lang="en-US" sz="2800" b="1" kern="1200" dirty="0">
                          <a:solidFill>
                            <a:schemeClr val="dk1"/>
                          </a:solidFill>
                          <a:effectLst/>
                          <a:latin typeface="+mn-lt"/>
                          <a:ea typeface="+mn-ea"/>
                          <a:cs typeface="+mn-cs"/>
                        </a:rPr>
                        <a:t>10</a:t>
                      </a:r>
                      <a:r>
                        <a:rPr lang="en-US" sz="2800" kern="1200" dirty="0">
                          <a:solidFill>
                            <a:schemeClr val="dk1"/>
                          </a:solidFill>
                          <a:effectLst/>
                          <a:latin typeface="+mn-lt"/>
                          <a:ea typeface="+mn-ea"/>
                          <a:cs typeface="+mn-cs"/>
                        </a:rPr>
                        <a:t> But that you may know that the Son of Man has power on earth to forgive sins”—He said to the paralytic,</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b="1" kern="1200" dirty="0">
                          <a:solidFill>
                            <a:schemeClr val="dk1"/>
                          </a:solidFill>
                          <a:effectLst/>
                          <a:latin typeface="+mn-lt"/>
                          <a:ea typeface="+mn-ea"/>
                          <a:cs typeface="+mn-cs"/>
                        </a:rPr>
                        <a:t>6</a:t>
                      </a:r>
                      <a:r>
                        <a:rPr lang="en-US" sz="2800" kern="1200" dirty="0">
                          <a:solidFill>
                            <a:schemeClr val="dk1"/>
                          </a:solidFill>
                          <a:effectLst/>
                          <a:latin typeface="+mn-lt"/>
                          <a:ea typeface="+mn-ea"/>
                          <a:cs typeface="+mn-cs"/>
                        </a:rPr>
                        <a:t> But that you may know that the Son of Man has power on earth to forgive sins”—then He said to the paralytic,</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7838745"/>
                  </a:ext>
                </a:extLst>
              </a:tr>
              <a:tr h="1091470">
                <a:tc>
                  <a:txBody>
                    <a:bodyPr/>
                    <a:lstStyle/>
                    <a:p>
                      <a:r>
                        <a:rPr lang="en-US" sz="2800" b="1" kern="1200" dirty="0">
                          <a:solidFill>
                            <a:schemeClr val="dk1"/>
                          </a:solidFill>
                          <a:effectLst/>
                          <a:latin typeface="+mn-lt"/>
                          <a:ea typeface="+mn-ea"/>
                          <a:cs typeface="+mn-cs"/>
                        </a:rPr>
                        <a:t>11</a:t>
                      </a:r>
                      <a:r>
                        <a:rPr lang="en-US" sz="2800" kern="1200" dirty="0">
                          <a:solidFill>
                            <a:schemeClr val="dk1"/>
                          </a:solidFill>
                          <a:effectLst/>
                          <a:latin typeface="+mn-lt"/>
                          <a:ea typeface="+mn-ea"/>
                          <a:cs typeface="+mn-cs"/>
                        </a:rPr>
                        <a:t> “I say to you, arise, take up your bed, and go to your house.”</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“Arise, take up your bed, and go to your house.”</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1396890"/>
                  </a:ext>
                </a:extLst>
              </a:tr>
            </a:tbl>
          </a:graphicData>
        </a:graphic>
      </p:graphicFrame>
      <p:graphicFrame>
        <p:nvGraphicFramePr>
          <p:cNvPr id="2" name="Table 1">
            <a:extLst>
              <a:ext uri="{FF2B5EF4-FFF2-40B4-BE49-F238E27FC236}">
                <a16:creationId xmlns:a16="http://schemas.microsoft.com/office/drawing/2014/main" id="{60EE7E21-9843-4F10-B8F8-9D3C20A9D6F2}"/>
              </a:ext>
            </a:extLst>
          </p:cNvPr>
          <p:cNvGraphicFramePr>
            <a:graphicFrameLocks noGrp="1"/>
          </p:cNvGraphicFramePr>
          <p:nvPr>
            <p:extLst>
              <p:ext uri="{D42A27DB-BD31-4B8C-83A1-F6EECF244321}">
                <p14:modId xmlns:p14="http://schemas.microsoft.com/office/powerpoint/2010/main" val="815272193"/>
              </p:ext>
            </p:extLst>
          </p:nvPr>
        </p:nvGraphicFramePr>
        <p:xfrm>
          <a:off x="344557" y="3611492"/>
          <a:ext cx="11449878" cy="2799591"/>
        </p:xfrm>
        <a:graphic>
          <a:graphicData uri="http://schemas.openxmlformats.org/drawingml/2006/table">
            <a:tbl>
              <a:tblPr firstRow="1" firstCol="1" bandRow="1">
                <a:tableStyleId>{5C22544A-7EE6-4342-B048-85BDC9FD1C3A}</a:tableStyleId>
              </a:tblPr>
              <a:tblGrid>
                <a:gridCol w="4598504">
                  <a:extLst>
                    <a:ext uri="{9D8B030D-6E8A-4147-A177-3AD203B41FA5}">
                      <a16:colId xmlns:a16="http://schemas.microsoft.com/office/drawing/2014/main" val="3444728443"/>
                    </a:ext>
                  </a:extLst>
                </a:gridCol>
                <a:gridCol w="2358887">
                  <a:extLst>
                    <a:ext uri="{9D8B030D-6E8A-4147-A177-3AD203B41FA5}">
                      <a16:colId xmlns:a16="http://schemas.microsoft.com/office/drawing/2014/main" val="1535986585"/>
                    </a:ext>
                  </a:extLst>
                </a:gridCol>
                <a:gridCol w="4492487">
                  <a:extLst>
                    <a:ext uri="{9D8B030D-6E8A-4147-A177-3AD203B41FA5}">
                      <a16:colId xmlns:a16="http://schemas.microsoft.com/office/drawing/2014/main" val="3074579630"/>
                    </a:ext>
                  </a:extLst>
                </a:gridCol>
              </a:tblGrid>
              <a:tr h="389933">
                <a:tc>
                  <a:txBody>
                    <a:bodyPr/>
                    <a:lstStyle/>
                    <a:p>
                      <a:pPr marL="0" marR="0">
                        <a:lnSpc>
                          <a:spcPct val="100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7079445"/>
                  </a:ext>
                </a:extLst>
              </a:tr>
              <a:tr h="2372871">
                <a:tc>
                  <a:txBody>
                    <a:bodyPr/>
                    <a:lstStyle/>
                    <a:p>
                      <a:pPr marL="0" marR="0">
                        <a:lnSpc>
                          <a:spcPct val="100000"/>
                        </a:lnSpc>
                        <a:spcBef>
                          <a:spcPts val="0"/>
                        </a:spcBef>
                        <a:spcAft>
                          <a:spcPts val="0"/>
                        </a:spcAft>
                      </a:pPr>
                      <a:r>
                        <a:rPr lang="en-US" sz="2800" b="1" dirty="0">
                          <a:solidFill>
                            <a:schemeClr val="tx1"/>
                          </a:solidFill>
                          <a:effectLst/>
                        </a:rPr>
                        <a:t>12</a:t>
                      </a:r>
                      <a:r>
                        <a:rPr lang="en-US" sz="2800" b="0" dirty="0">
                          <a:solidFill>
                            <a:schemeClr val="tx1"/>
                          </a:solidFill>
                          <a:effectLst/>
                        </a:rPr>
                        <a:t> Immediately he arose, took up the bed, and went out in the presence of them all,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dirty="0">
                          <a:solidFill>
                            <a:schemeClr val="tx1"/>
                          </a:solidFill>
                          <a:effectLst/>
                        </a:rPr>
                        <a:t>7</a:t>
                      </a:r>
                      <a:r>
                        <a:rPr lang="en-US" sz="2800" b="0" dirty="0">
                          <a:solidFill>
                            <a:schemeClr val="tx1"/>
                          </a:solidFill>
                          <a:effectLst/>
                        </a:rPr>
                        <a:t> And he arose and departed to his house.</a:t>
                      </a:r>
                    </a:p>
                    <a:p>
                      <a:pPr marL="0" marR="0">
                        <a:lnSpc>
                          <a:spcPct val="100000"/>
                        </a:lnSpc>
                        <a:spcBef>
                          <a:spcPts val="0"/>
                        </a:spcBef>
                        <a:spcAft>
                          <a:spcPts val="750"/>
                        </a:spcAft>
                      </a:pPr>
                      <a:r>
                        <a:rPr lang="en-US" sz="2800" b="0" dirty="0">
                          <a:solidFill>
                            <a:schemeClr val="tx1"/>
                          </a:solidFill>
                          <a:effectLst/>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800" b="1" dirty="0">
                          <a:solidFill>
                            <a:schemeClr val="tx1"/>
                          </a:solidFill>
                          <a:effectLst/>
                        </a:rPr>
                        <a:t>25</a:t>
                      </a:r>
                      <a:r>
                        <a:rPr lang="en-US" sz="2800" b="0" dirty="0">
                          <a:solidFill>
                            <a:schemeClr val="tx1"/>
                          </a:solidFill>
                          <a:effectLst/>
                        </a:rPr>
                        <a:t> Immediately he rose up before them, took up what he had been lying on, and departed to his own house, glorifying God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4478800"/>
                  </a:ext>
                </a:extLst>
              </a:tr>
            </a:tbl>
          </a:graphicData>
        </a:graphic>
      </p:graphicFrame>
    </p:spTree>
    <p:extLst>
      <p:ext uri="{BB962C8B-B14F-4D97-AF65-F5344CB8AC3E}">
        <p14:creationId xmlns:p14="http://schemas.microsoft.com/office/powerpoint/2010/main" val="23890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5B1C91B-B85F-4E88-B98A-F0E83F561A5E}"/>
              </a:ext>
            </a:extLst>
          </p:cNvPr>
          <p:cNvGraphicFramePr>
            <a:graphicFrameLocks noGrp="1"/>
          </p:cNvGraphicFramePr>
          <p:nvPr>
            <p:ph idx="1"/>
            <p:extLst>
              <p:ext uri="{D42A27DB-BD31-4B8C-83A1-F6EECF244321}">
                <p14:modId xmlns:p14="http://schemas.microsoft.com/office/powerpoint/2010/main" val="2365793882"/>
              </p:ext>
            </p:extLst>
          </p:nvPr>
        </p:nvGraphicFramePr>
        <p:xfrm>
          <a:off x="337625" y="393896"/>
          <a:ext cx="11422966" cy="2989079"/>
        </p:xfrm>
        <a:graphic>
          <a:graphicData uri="http://schemas.openxmlformats.org/drawingml/2006/table">
            <a:tbl>
              <a:tblPr firstRow="1" firstCol="1" bandRow="1">
                <a:tableStyleId>{5C22544A-7EE6-4342-B048-85BDC9FD1C3A}</a:tableStyleId>
              </a:tblPr>
              <a:tblGrid>
                <a:gridCol w="3929952">
                  <a:extLst>
                    <a:ext uri="{9D8B030D-6E8A-4147-A177-3AD203B41FA5}">
                      <a16:colId xmlns:a16="http://schemas.microsoft.com/office/drawing/2014/main" val="1136030449"/>
                    </a:ext>
                  </a:extLst>
                </a:gridCol>
                <a:gridCol w="3810007">
                  <a:extLst>
                    <a:ext uri="{9D8B030D-6E8A-4147-A177-3AD203B41FA5}">
                      <a16:colId xmlns:a16="http://schemas.microsoft.com/office/drawing/2014/main" val="1329453392"/>
                    </a:ext>
                  </a:extLst>
                </a:gridCol>
                <a:gridCol w="3683007">
                  <a:extLst>
                    <a:ext uri="{9D8B030D-6E8A-4147-A177-3AD203B41FA5}">
                      <a16:colId xmlns:a16="http://schemas.microsoft.com/office/drawing/2014/main" val="2958396623"/>
                    </a:ext>
                  </a:extLst>
                </a:gridCol>
              </a:tblGrid>
              <a:tr h="427739">
                <a:tc>
                  <a:txBody>
                    <a:bodyPr/>
                    <a:lstStyle/>
                    <a:p>
                      <a:pPr marL="0" marR="0">
                        <a:lnSpc>
                          <a:spcPct val="100000"/>
                        </a:lnSpc>
                        <a:spcBef>
                          <a:spcPts val="0"/>
                        </a:spcBef>
                        <a:spcAft>
                          <a:spcPts val="0"/>
                        </a:spcAft>
                      </a:pPr>
                      <a:r>
                        <a:rPr lang="en-US" sz="28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8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1945769"/>
                  </a:ext>
                </a:extLst>
              </a:tr>
              <a:tr h="2561340">
                <a:tc>
                  <a:txBody>
                    <a:bodyPr/>
                    <a:lstStyle/>
                    <a:p>
                      <a:pPr marL="0" marR="0">
                        <a:lnSpc>
                          <a:spcPct val="100000"/>
                        </a:lnSpc>
                        <a:spcBef>
                          <a:spcPts val="0"/>
                        </a:spcBef>
                        <a:spcAft>
                          <a:spcPts val="0"/>
                        </a:spcAft>
                      </a:pPr>
                      <a:r>
                        <a:rPr lang="en-US" sz="2800" b="0" baseline="0" dirty="0">
                          <a:solidFill>
                            <a:schemeClr val="tx1"/>
                          </a:solidFill>
                          <a:effectLst/>
                        </a:rPr>
                        <a:t>so that all were amazed and glorified God, saying, “We never saw anything</a:t>
                      </a:r>
                    </a:p>
                    <a:p>
                      <a:pPr marL="0" marR="0">
                        <a:lnSpc>
                          <a:spcPct val="100000"/>
                        </a:lnSpc>
                        <a:spcBef>
                          <a:spcPts val="0"/>
                        </a:spcBef>
                        <a:spcAft>
                          <a:spcPts val="0"/>
                        </a:spcAft>
                      </a:pPr>
                      <a:r>
                        <a:rPr lang="en-US" sz="2800" b="0" baseline="0" dirty="0">
                          <a:solidFill>
                            <a:schemeClr val="tx1"/>
                          </a:solidFill>
                          <a:effectLst/>
                        </a:rPr>
                        <a:t>like this!”</a:t>
                      </a:r>
                      <a:endParaRPr lang="en-US" sz="28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800" b="1" baseline="0" dirty="0">
                          <a:solidFill>
                            <a:schemeClr val="tx1"/>
                          </a:solidFill>
                          <a:effectLst/>
                        </a:rPr>
                        <a:t>8</a:t>
                      </a:r>
                      <a:r>
                        <a:rPr lang="en-US" sz="2800" b="0" baseline="0" dirty="0">
                          <a:solidFill>
                            <a:schemeClr val="tx1"/>
                          </a:solidFill>
                          <a:effectLst/>
                        </a:rPr>
                        <a:t> Now when the multitudes saw it, they marveled and glorified God, who had given such power to men.</a:t>
                      </a:r>
                      <a:endParaRPr lang="en-US" sz="28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800" b="1" baseline="0" dirty="0">
                          <a:solidFill>
                            <a:schemeClr val="tx1"/>
                          </a:solidFill>
                          <a:effectLst/>
                        </a:rPr>
                        <a:t>26</a:t>
                      </a:r>
                      <a:r>
                        <a:rPr lang="en-US" sz="2800" b="0" baseline="0" dirty="0">
                          <a:solidFill>
                            <a:schemeClr val="tx1"/>
                          </a:solidFill>
                          <a:effectLst/>
                        </a:rPr>
                        <a:t> And they were all amazed, and they glorified God and were filled with fear, saying, “We have seen strange things today!”.</a:t>
                      </a:r>
                      <a:endParaRPr lang="en-US" sz="28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532800"/>
                  </a:ext>
                </a:extLst>
              </a:tr>
            </a:tbl>
          </a:graphicData>
        </a:graphic>
      </p:graphicFrame>
      <p:graphicFrame>
        <p:nvGraphicFramePr>
          <p:cNvPr id="5" name="Table 5">
            <a:extLst>
              <a:ext uri="{FF2B5EF4-FFF2-40B4-BE49-F238E27FC236}">
                <a16:creationId xmlns:a16="http://schemas.microsoft.com/office/drawing/2014/main" id="{837F420D-D6B1-400C-B432-ED8977729A08}"/>
              </a:ext>
            </a:extLst>
          </p:cNvPr>
          <p:cNvGraphicFramePr>
            <a:graphicFrameLocks noGrp="1"/>
          </p:cNvGraphicFramePr>
          <p:nvPr>
            <p:extLst>
              <p:ext uri="{D42A27DB-BD31-4B8C-83A1-F6EECF244321}">
                <p14:modId xmlns:p14="http://schemas.microsoft.com/office/powerpoint/2010/main" val="769763244"/>
              </p:ext>
            </p:extLst>
          </p:nvPr>
        </p:nvGraphicFramePr>
        <p:xfrm>
          <a:off x="337625" y="3382976"/>
          <a:ext cx="11422966" cy="1463040"/>
        </p:xfrm>
        <a:graphic>
          <a:graphicData uri="http://schemas.openxmlformats.org/drawingml/2006/table">
            <a:tbl>
              <a:tblPr firstRow="1" bandRow="1">
                <a:tableStyleId>{5C22544A-7EE6-4342-B048-85BDC9FD1C3A}</a:tableStyleId>
              </a:tblPr>
              <a:tblGrid>
                <a:gridCol w="11422966">
                  <a:extLst>
                    <a:ext uri="{9D8B030D-6E8A-4147-A177-3AD203B41FA5}">
                      <a16:colId xmlns:a16="http://schemas.microsoft.com/office/drawing/2014/main" val="3395508177"/>
                    </a:ext>
                  </a:extLst>
                </a:gridCol>
              </a:tblGrid>
              <a:tr h="474460">
                <a:tc>
                  <a:txBody>
                    <a:bodyPr/>
                    <a:lstStyle/>
                    <a:p>
                      <a:r>
                        <a:rPr lang="en-US" sz="2800" b="1" baseline="0" dirty="0">
                          <a:solidFill>
                            <a:schemeClr val="tx1"/>
                          </a:solidFill>
                        </a:rPr>
                        <a:t>Mark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6779131"/>
                  </a:ext>
                </a:extLst>
              </a:tr>
              <a:tr h="926599">
                <a:tc>
                  <a:txBody>
                    <a:bodyPr/>
                    <a:lstStyle/>
                    <a:p>
                      <a:r>
                        <a:rPr lang="en-US" sz="2800" b="1" kern="1200" baseline="0" dirty="0">
                          <a:solidFill>
                            <a:schemeClr val="tx1"/>
                          </a:solidFill>
                          <a:effectLst/>
                          <a:latin typeface="+mn-lt"/>
                          <a:ea typeface="+mn-ea"/>
                          <a:cs typeface="+mn-cs"/>
                        </a:rPr>
                        <a:t>13</a:t>
                      </a:r>
                      <a:r>
                        <a:rPr lang="en-US" sz="2800" b="0" kern="1200" baseline="0" dirty="0">
                          <a:solidFill>
                            <a:schemeClr val="tx1"/>
                          </a:solidFill>
                          <a:effectLst/>
                          <a:latin typeface="+mn-lt"/>
                          <a:ea typeface="+mn-ea"/>
                          <a:cs typeface="+mn-cs"/>
                        </a:rPr>
                        <a:t> Then He went out again by the sea; and all the multitude came to Him, and He taught them. </a:t>
                      </a:r>
                      <a:endParaRPr lang="en-US" sz="28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955829"/>
                  </a:ext>
                </a:extLst>
              </a:tr>
            </a:tbl>
          </a:graphicData>
        </a:graphic>
      </p:graphicFrame>
    </p:spTree>
    <p:extLst>
      <p:ext uri="{BB962C8B-B14F-4D97-AF65-F5344CB8AC3E}">
        <p14:creationId xmlns:p14="http://schemas.microsoft.com/office/powerpoint/2010/main" val="127994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89933AE-0F88-4C24-87F7-F67592D91B10}"/>
              </a:ext>
            </a:extLst>
          </p:cNvPr>
          <p:cNvGraphicFramePr>
            <a:graphicFrameLocks noGrp="1"/>
          </p:cNvGraphicFramePr>
          <p:nvPr>
            <p:ph idx="1"/>
            <p:extLst>
              <p:ext uri="{D42A27DB-BD31-4B8C-83A1-F6EECF244321}">
                <p14:modId xmlns:p14="http://schemas.microsoft.com/office/powerpoint/2010/main" val="2977439853"/>
              </p:ext>
            </p:extLst>
          </p:nvPr>
        </p:nvGraphicFramePr>
        <p:xfrm>
          <a:off x="393895" y="265043"/>
          <a:ext cx="11310425" cy="5848569"/>
        </p:xfrm>
        <a:graphic>
          <a:graphicData uri="http://schemas.openxmlformats.org/drawingml/2006/table">
            <a:tbl>
              <a:tblPr firstRow="1" firstCol="1" bandRow="1">
                <a:tableStyleId>{5C22544A-7EE6-4342-B048-85BDC9FD1C3A}</a:tableStyleId>
              </a:tblPr>
              <a:tblGrid>
                <a:gridCol w="3841723">
                  <a:extLst>
                    <a:ext uri="{9D8B030D-6E8A-4147-A177-3AD203B41FA5}">
                      <a16:colId xmlns:a16="http://schemas.microsoft.com/office/drawing/2014/main" val="3942870781"/>
                    </a:ext>
                  </a:extLst>
                </a:gridCol>
                <a:gridCol w="3732957">
                  <a:extLst>
                    <a:ext uri="{9D8B030D-6E8A-4147-A177-3AD203B41FA5}">
                      <a16:colId xmlns:a16="http://schemas.microsoft.com/office/drawing/2014/main" val="45112705"/>
                    </a:ext>
                  </a:extLst>
                </a:gridCol>
                <a:gridCol w="3735745">
                  <a:extLst>
                    <a:ext uri="{9D8B030D-6E8A-4147-A177-3AD203B41FA5}">
                      <a16:colId xmlns:a16="http://schemas.microsoft.com/office/drawing/2014/main" val="1520391017"/>
                    </a:ext>
                  </a:extLst>
                </a:gridCol>
              </a:tblGrid>
              <a:tr h="412969">
                <a:tc>
                  <a:txBody>
                    <a:bodyPr/>
                    <a:lstStyle/>
                    <a:p>
                      <a:pPr marL="0" marR="0" algn="l">
                        <a:lnSpc>
                          <a:spcPct val="100000"/>
                        </a:lnSpc>
                        <a:spcBef>
                          <a:spcPts val="1500"/>
                        </a:spcBef>
                        <a:spcAft>
                          <a:spcPts val="750"/>
                        </a:spcAft>
                      </a:pPr>
                      <a:r>
                        <a:rPr lang="en-US" sz="25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25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750"/>
                        </a:spcAft>
                      </a:pPr>
                      <a:r>
                        <a:rPr lang="en-US" sz="25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7260617"/>
                  </a:ext>
                </a:extLst>
              </a:tr>
              <a:tr h="2365696">
                <a:tc>
                  <a:txBody>
                    <a:bodyPr/>
                    <a:lstStyle/>
                    <a:p>
                      <a:pPr marL="0" marR="0" algn="l">
                        <a:lnSpc>
                          <a:spcPct val="100000"/>
                        </a:lnSpc>
                        <a:spcBef>
                          <a:spcPts val="1500"/>
                        </a:spcBef>
                        <a:spcAft>
                          <a:spcPts val="750"/>
                        </a:spcAft>
                      </a:pPr>
                      <a:r>
                        <a:rPr lang="en-US" sz="2500" b="1" baseline="0" dirty="0">
                          <a:solidFill>
                            <a:schemeClr val="tx1"/>
                          </a:solidFill>
                          <a:effectLst/>
                        </a:rPr>
                        <a:t>14</a:t>
                      </a:r>
                      <a:r>
                        <a:rPr lang="en-US" sz="2500" b="0" baseline="0" dirty="0">
                          <a:solidFill>
                            <a:schemeClr val="tx1"/>
                          </a:solidFill>
                          <a:effectLst/>
                        </a:rPr>
                        <a:t> As He passed by, He saw Levi the son of Alphaeus sitting at the tax office. And He said to him, “Follow Me.” So he arose and followed Him.</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750"/>
                        </a:spcAft>
                      </a:pPr>
                      <a:r>
                        <a:rPr lang="en-US" sz="2500" b="1" baseline="0" dirty="0">
                          <a:solidFill>
                            <a:schemeClr val="tx1"/>
                          </a:solidFill>
                          <a:effectLst/>
                        </a:rPr>
                        <a:t>9</a:t>
                      </a:r>
                      <a:r>
                        <a:rPr lang="en-US" sz="2500" b="0" baseline="0" dirty="0">
                          <a:solidFill>
                            <a:schemeClr val="tx1"/>
                          </a:solidFill>
                          <a:effectLst/>
                        </a:rPr>
                        <a:t> As Jesus passed on from there, He saw a man named Matthew sitting at the tax office. And He said to him, “Follow Me.” So he arose and followed Him.</a:t>
                      </a:r>
                    </a:p>
                    <a:p>
                      <a:pPr marL="0" marR="0" algn="l">
                        <a:lnSpc>
                          <a:spcPct val="100000"/>
                        </a:lnSpc>
                        <a:spcBef>
                          <a:spcPts val="0"/>
                        </a:spcBef>
                        <a:spcAft>
                          <a:spcPts val="0"/>
                        </a:spcAft>
                      </a:pPr>
                      <a:r>
                        <a:rPr lang="en-US" sz="2500" b="0" baseline="0" dirty="0">
                          <a:solidFill>
                            <a:schemeClr val="tx1"/>
                          </a:solidFill>
                          <a:effectLst/>
                        </a:rPr>
                        <a:t> </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750"/>
                        </a:spcAft>
                      </a:pPr>
                      <a:r>
                        <a:rPr lang="en-US" sz="2500" b="1" baseline="0" dirty="0">
                          <a:solidFill>
                            <a:schemeClr val="tx1"/>
                          </a:solidFill>
                          <a:effectLst/>
                        </a:rPr>
                        <a:t>27</a:t>
                      </a:r>
                      <a:r>
                        <a:rPr lang="en-US" sz="2500" b="0" baseline="0" dirty="0">
                          <a:solidFill>
                            <a:schemeClr val="tx1"/>
                          </a:solidFill>
                          <a:effectLst/>
                        </a:rPr>
                        <a:t> After these things He went out and saw a tax collector named Levi, sitting at the tax office. And He said to him, “Follow Me.” 28 So he left all, rose up, and followed Him.</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6570955"/>
                  </a:ext>
                </a:extLst>
              </a:tr>
              <a:tr h="2150097">
                <a:tc>
                  <a:txBody>
                    <a:bodyPr/>
                    <a:lstStyle/>
                    <a:p>
                      <a:pPr marL="0" marR="0" algn="l">
                        <a:lnSpc>
                          <a:spcPct val="100000"/>
                        </a:lnSpc>
                        <a:spcBef>
                          <a:spcPts val="0"/>
                        </a:spcBef>
                        <a:spcAft>
                          <a:spcPts val="750"/>
                        </a:spcAft>
                      </a:pPr>
                      <a:r>
                        <a:rPr lang="en-US" sz="2500" b="1" baseline="0" dirty="0">
                          <a:solidFill>
                            <a:schemeClr val="tx1"/>
                          </a:solidFill>
                          <a:effectLst/>
                        </a:rPr>
                        <a:t>15</a:t>
                      </a:r>
                      <a:r>
                        <a:rPr lang="en-US" sz="2500" b="0" baseline="0" dirty="0">
                          <a:solidFill>
                            <a:schemeClr val="tx1"/>
                          </a:solidFill>
                          <a:effectLst/>
                        </a:rPr>
                        <a:t> Now it happened, as He was dining in Levi’s house, that many tax collectors and sinners also sat together with Jesus and His disciples; for there were many, and they followed Him. </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2500" b="1" baseline="0" dirty="0">
                          <a:solidFill>
                            <a:schemeClr val="tx1"/>
                          </a:solidFill>
                          <a:effectLst/>
                        </a:rPr>
                        <a:t>10</a:t>
                      </a:r>
                      <a:r>
                        <a:rPr lang="en-US" sz="2500" b="0" baseline="0" dirty="0">
                          <a:solidFill>
                            <a:schemeClr val="tx1"/>
                          </a:solidFill>
                          <a:effectLst/>
                        </a:rPr>
                        <a:t> Now it happened, as Jesus sat at the table in the house, that behold, many tax collectors and sinners came and sat down with Him and His disciples. </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750"/>
                        </a:spcAft>
                      </a:pPr>
                      <a:r>
                        <a:rPr lang="en-US" sz="2500" b="1" baseline="0" dirty="0">
                          <a:solidFill>
                            <a:schemeClr val="tx1"/>
                          </a:solidFill>
                          <a:effectLst/>
                        </a:rPr>
                        <a:t>29</a:t>
                      </a:r>
                      <a:r>
                        <a:rPr lang="en-US" sz="2500" b="0" baseline="0" dirty="0">
                          <a:solidFill>
                            <a:schemeClr val="tx1"/>
                          </a:solidFill>
                          <a:effectLst/>
                        </a:rPr>
                        <a:t> Then Levi gave Him a great feast in his own house. And there were a great number of tax collectors and others who sat down with them.   </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1788629"/>
                  </a:ext>
                </a:extLst>
              </a:tr>
            </a:tbl>
          </a:graphicData>
        </a:graphic>
      </p:graphicFrame>
    </p:spTree>
    <p:extLst>
      <p:ext uri="{BB962C8B-B14F-4D97-AF65-F5344CB8AC3E}">
        <p14:creationId xmlns:p14="http://schemas.microsoft.com/office/powerpoint/2010/main" val="2977674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99496E0-335C-4242-B977-349913009599}"/>
              </a:ext>
            </a:extLst>
          </p:cNvPr>
          <p:cNvGraphicFramePr>
            <a:graphicFrameLocks noGrp="1"/>
          </p:cNvGraphicFramePr>
          <p:nvPr>
            <p:ph idx="1"/>
            <p:extLst>
              <p:ext uri="{D42A27DB-BD31-4B8C-83A1-F6EECF244321}">
                <p14:modId xmlns:p14="http://schemas.microsoft.com/office/powerpoint/2010/main" val="4206868068"/>
              </p:ext>
            </p:extLst>
          </p:nvPr>
        </p:nvGraphicFramePr>
        <p:xfrm>
          <a:off x="172278" y="159027"/>
          <a:ext cx="11860695" cy="6497206"/>
        </p:xfrm>
        <a:graphic>
          <a:graphicData uri="http://schemas.openxmlformats.org/drawingml/2006/table">
            <a:tbl>
              <a:tblPr firstRow="1" firstCol="1" bandRow="1">
                <a:tableStyleId>{5C22544A-7EE6-4342-B048-85BDC9FD1C3A}</a:tableStyleId>
              </a:tblPr>
              <a:tblGrid>
                <a:gridCol w="4247411">
                  <a:extLst>
                    <a:ext uri="{9D8B030D-6E8A-4147-A177-3AD203B41FA5}">
                      <a16:colId xmlns:a16="http://schemas.microsoft.com/office/drawing/2014/main" val="3858929151"/>
                    </a:ext>
                  </a:extLst>
                </a:gridCol>
                <a:gridCol w="4032697">
                  <a:extLst>
                    <a:ext uri="{9D8B030D-6E8A-4147-A177-3AD203B41FA5}">
                      <a16:colId xmlns:a16="http://schemas.microsoft.com/office/drawing/2014/main" val="493798849"/>
                    </a:ext>
                  </a:extLst>
                </a:gridCol>
                <a:gridCol w="3580587">
                  <a:extLst>
                    <a:ext uri="{9D8B030D-6E8A-4147-A177-3AD203B41FA5}">
                      <a16:colId xmlns:a16="http://schemas.microsoft.com/office/drawing/2014/main" val="3629174773"/>
                    </a:ext>
                  </a:extLst>
                </a:gridCol>
              </a:tblGrid>
              <a:tr h="374603">
                <a:tc>
                  <a:txBody>
                    <a:bodyPr/>
                    <a:lstStyle/>
                    <a:p>
                      <a:pPr marL="0" marR="0">
                        <a:lnSpc>
                          <a:spcPct val="100000"/>
                        </a:lnSpc>
                        <a:spcBef>
                          <a:spcPts val="0"/>
                        </a:spcBef>
                        <a:spcAft>
                          <a:spcPts val="0"/>
                        </a:spcAft>
                      </a:pPr>
                      <a:r>
                        <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9</a:t>
                      </a: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1424380"/>
                  </a:ext>
                </a:extLst>
              </a:tr>
              <a:tr h="2622224">
                <a:tc>
                  <a:txBody>
                    <a:bodyPr/>
                    <a:lstStyle/>
                    <a:p>
                      <a:pPr marL="0" marR="0">
                        <a:lnSpc>
                          <a:spcPct val="100000"/>
                        </a:lnSpc>
                        <a:spcBef>
                          <a:spcPts val="0"/>
                        </a:spcBef>
                        <a:spcAft>
                          <a:spcPts val="0"/>
                        </a:spcAft>
                      </a:pPr>
                      <a:r>
                        <a:rPr lang="en-US" sz="2500" b="1" baseline="0" dirty="0">
                          <a:solidFill>
                            <a:schemeClr val="tx1"/>
                          </a:solidFill>
                          <a:effectLst/>
                        </a:rPr>
                        <a:t>16</a:t>
                      </a:r>
                      <a:r>
                        <a:rPr lang="en-US" sz="2500" b="0" baseline="0" dirty="0">
                          <a:solidFill>
                            <a:schemeClr val="tx1"/>
                          </a:solidFill>
                          <a:effectLst/>
                        </a:rPr>
                        <a:t> And when the scribes and  Pharisees saw Him eating with the tax collectors and sinners, they said to His disciples, “How is it that He eats and drinks with tax collectors and sinners?”</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500" b="1" baseline="0" dirty="0">
                          <a:solidFill>
                            <a:schemeClr val="tx1"/>
                          </a:solidFill>
                          <a:effectLst/>
                        </a:rPr>
                        <a:t>11</a:t>
                      </a:r>
                      <a:r>
                        <a:rPr lang="en-US" sz="2500" b="0" baseline="0" dirty="0">
                          <a:solidFill>
                            <a:schemeClr val="tx1"/>
                          </a:solidFill>
                          <a:effectLst/>
                        </a:rPr>
                        <a:t> And when the Pharisees saw it, they said to His disciples, “Why does your Teacher eat with tax collectors and sinners?”</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500" b="1" baseline="0" dirty="0">
                          <a:solidFill>
                            <a:schemeClr val="tx1"/>
                          </a:solidFill>
                          <a:effectLst/>
                        </a:rPr>
                        <a:t>30</a:t>
                      </a:r>
                      <a:r>
                        <a:rPr lang="en-US" sz="2500" b="0" baseline="0" dirty="0">
                          <a:solidFill>
                            <a:schemeClr val="tx1"/>
                          </a:solidFill>
                          <a:effectLst/>
                        </a:rPr>
                        <a:t> And their scribes and the Pharisees complained against His disciples, saying, “Why do You eat and drink with tax collectors and sinners?”</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0543285"/>
                  </a:ext>
                </a:extLst>
              </a:tr>
              <a:tr h="1873017">
                <a:tc>
                  <a:txBody>
                    <a:bodyPr/>
                    <a:lstStyle/>
                    <a:p>
                      <a:pPr marL="0" marR="0" lvl="0" indent="0" algn="l" defTabSz="914400" rtl="0" eaLnBrk="1" fontAlgn="auto" latinLnBrk="0" hangingPunct="1">
                        <a:lnSpc>
                          <a:spcPct val="100000"/>
                        </a:lnSpc>
                        <a:spcBef>
                          <a:spcPts val="0"/>
                        </a:spcBef>
                        <a:spcAft>
                          <a:spcPts val="750"/>
                        </a:spcAft>
                        <a:buClrTx/>
                        <a:buSzTx/>
                        <a:buFontTx/>
                        <a:buNone/>
                        <a:tabLst/>
                        <a:defRPr/>
                      </a:pPr>
                      <a:r>
                        <a:rPr lang="en-US" sz="2500" b="1" baseline="0" dirty="0">
                          <a:solidFill>
                            <a:schemeClr val="tx1"/>
                          </a:solidFill>
                          <a:effectLst/>
                        </a:rPr>
                        <a:t>17</a:t>
                      </a:r>
                      <a:r>
                        <a:rPr lang="en-US" sz="2500" b="0" baseline="0" dirty="0">
                          <a:solidFill>
                            <a:schemeClr val="tx1"/>
                          </a:solidFill>
                          <a:effectLst/>
                        </a:rPr>
                        <a:t> When Jesus heard it, He said to them, “Those who are well have no need of a physician, but those who are sick. </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500" b="1" baseline="0" dirty="0">
                          <a:solidFill>
                            <a:schemeClr val="tx1"/>
                          </a:solidFill>
                          <a:effectLst/>
                        </a:rPr>
                        <a:t>13</a:t>
                      </a:r>
                      <a:r>
                        <a:rPr lang="en-US" sz="2500" b="0" baseline="0" dirty="0">
                          <a:solidFill>
                            <a:schemeClr val="tx1"/>
                          </a:solidFill>
                          <a:effectLst/>
                        </a:rPr>
                        <a:t> But go and learn what this means: ‘I desire mercy and not sacrifice.’ For I did not come to call the righteous, but sinners, to repentance.”</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500" b="1" baseline="0" dirty="0">
                          <a:solidFill>
                            <a:schemeClr val="tx1"/>
                          </a:solidFill>
                          <a:effectLst/>
                        </a:rPr>
                        <a:t>31 </a:t>
                      </a:r>
                      <a:r>
                        <a:rPr lang="en-US" sz="2500" b="0" baseline="0" dirty="0">
                          <a:solidFill>
                            <a:schemeClr val="tx1"/>
                          </a:solidFill>
                          <a:effectLst/>
                        </a:rPr>
                        <a:t>Jesus answered and said to them, “Those who are well have no need of a physician, but those who are sick.</a:t>
                      </a: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1573028"/>
                  </a:ext>
                </a:extLst>
              </a:tr>
              <a:tr h="1544206">
                <a:tc>
                  <a:txBody>
                    <a:bodyPr/>
                    <a:lstStyle/>
                    <a:p>
                      <a:pPr marL="0" marR="0">
                        <a:lnSpc>
                          <a:spcPct val="100000"/>
                        </a:lnSpc>
                        <a:spcBef>
                          <a:spcPts val="0"/>
                        </a:spcBef>
                        <a:spcAft>
                          <a:spcPts val="750"/>
                        </a:spcAft>
                      </a:pP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1" i="0" kern="1200" baseline="0" dirty="0">
                          <a:solidFill>
                            <a:schemeClr val="dk1"/>
                          </a:solidFill>
                          <a:effectLst/>
                          <a:latin typeface="+mn-lt"/>
                          <a:ea typeface="+mn-ea"/>
                          <a:cs typeface="+mn-cs"/>
                        </a:rPr>
                        <a:t>Hosea 6:6 </a:t>
                      </a:r>
                      <a:r>
                        <a:rPr lang="en-US" sz="2400" b="0" i="0" kern="1200" baseline="0" dirty="0">
                          <a:solidFill>
                            <a:schemeClr val="dk1"/>
                          </a:solidFill>
                          <a:effectLst/>
                          <a:latin typeface="+mn-lt"/>
                          <a:ea typeface="+mn-ea"/>
                          <a:cs typeface="+mn-cs"/>
                        </a:rPr>
                        <a:t>For I desired </a:t>
                      </a:r>
                      <a:r>
                        <a:rPr lang="en-US" sz="2400" b="1" i="0" kern="1200" baseline="0" dirty="0">
                          <a:solidFill>
                            <a:schemeClr val="dk1"/>
                          </a:solidFill>
                          <a:effectLst/>
                          <a:latin typeface="+mn-lt"/>
                          <a:ea typeface="+mn-ea"/>
                          <a:cs typeface="+mn-cs"/>
                        </a:rPr>
                        <a:t>mercy</a:t>
                      </a:r>
                      <a:r>
                        <a:rPr lang="en-US" sz="2400" b="0" i="0" kern="1200" baseline="0" dirty="0">
                          <a:solidFill>
                            <a:schemeClr val="dk1"/>
                          </a:solidFill>
                          <a:effectLst/>
                          <a:latin typeface="+mn-lt"/>
                          <a:ea typeface="+mn-ea"/>
                          <a:cs typeface="+mn-cs"/>
                        </a:rPr>
                        <a:t>, and not sacrifice; and the </a:t>
                      </a:r>
                      <a:r>
                        <a:rPr lang="en-US" sz="2400" b="1" i="0" kern="1200" baseline="0" dirty="0">
                          <a:solidFill>
                            <a:schemeClr val="dk1"/>
                          </a:solidFill>
                          <a:effectLst/>
                          <a:latin typeface="+mn-lt"/>
                          <a:ea typeface="+mn-ea"/>
                          <a:cs typeface="+mn-cs"/>
                        </a:rPr>
                        <a:t>knowledge of God </a:t>
                      </a:r>
                      <a:r>
                        <a:rPr lang="en-US" sz="2400" b="0" i="0" kern="1200" baseline="0" dirty="0">
                          <a:solidFill>
                            <a:schemeClr val="dk1"/>
                          </a:solidFill>
                          <a:effectLst/>
                          <a:latin typeface="+mn-lt"/>
                          <a:ea typeface="+mn-ea"/>
                          <a:cs typeface="+mn-cs"/>
                        </a:rPr>
                        <a:t>more than burnt offerings.</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750"/>
                        </a:spcAft>
                        <a:buClrTx/>
                        <a:buSzTx/>
                        <a:buFontTx/>
                        <a:buNone/>
                        <a:tabLst/>
                        <a:defRPr/>
                      </a:pPr>
                      <a:r>
                        <a:rPr lang="en-US" sz="2400" b="1" baseline="0" dirty="0">
                          <a:solidFill>
                            <a:schemeClr val="tx1"/>
                          </a:solidFill>
                          <a:effectLst/>
                        </a:rPr>
                        <a:t>32</a:t>
                      </a:r>
                      <a:r>
                        <a:rPr lang="en-US" sz="2400" b="0" baseline="0" dirty="0">
                          <a:solidFill>
                            <a:schemeClr val="tx1"/>
                          </a:solidFill>
                          <a:effectLst/>
                        </a:rPr>
                        <a:t> I have not come to all the righteous, but sinners, to repentance.”</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32" marR="603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0168422"/>
                  </a:ext>
                </a:extLst>
              </a:tr>
            </a:tbl>
          </a:graphicData>
        </a:graphic>
      </p:graphicFrame>
    </p:spTree>
    <p:extLst>
      <p:ext uri="{BB962C8B-B14F-4D97-AF65-F5344CB8AC3E}">
        <p14:creationId xmlns:p14="http://schemas.microsoft.com/office/powerpoint/2010/main" val="3670756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D54733-F7BB-47FA-92EA-F1386A4651C3}"/>
              </a:ext>
            </a:extLst>
          </p:cNvPr>
          <p:cNvSpPr>
            <a:spLocks noGrp="1"/>
          </p:cNvSpPr>
          <p:nvPr>
            <p:ph idx="1"/>
          </p:nvPr>
        </p:nvSpPr>
        <p:spPr/>
        <p:txBody>
          <a:bodyPr/>
          <a:lstStyle/>
          <a:p>
            <a:pPr marL="0" indent="0">
              <a:buNone/>
            </a:pPr>
            <a:r>
              <a:rPr lang="en-US" b="1" dirty="0"/>
              <a:t>Mark 12</a:t>
            </a:r>
          </a:p>
          <a:p>
            <a:pPr marL="0" indent="0">
              <a:buNone/>
            </a:pPr>
            <a:r>
              <a:rPr lang="en-US" b="1" dirty="0"/>
              <a:t>33 </a:t>
            </a:r>
            <a:r>
              <a:rPr lang="en-US" dirty="0"/>
              <a:t>To love him with all your heart, with all your understanding and with all your strength, and to love your neighbor as yourself is more important than all burnt offerings and sacrifices."</a:t>
            </a:r>
          </a:p>
        </p:txBody>
      </p:sp>
    </p:spTree>
    <p:extLst>
      <p:ext uri="{BB962C8B-B14F-4D97-AF65-F5344CB8AC3E}">
        <p14:creationId xmlns:p14="http://schemas.microsoft.com/office/powerpoint/2010/main" val="351182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C83C86-1B55-4AC6-A6AB-08E077FEC9B3}"/>
              </a:ext>
            </a:extLst>
          </p:cNvPr>
          <p:cNvSpPr>
            <a:spLocks noGrp="1"/>
          </p:cNvSpPr>
          <p:nvPr>
            <p:ph idx="1"/>
          </p:nvPr>
        </p:nvSpPr>
        <p:spPr>
          <a:xfrm>
            <a:off x="357809" y="291548"/>
            <a:ext cx="11264348" cy="6202017"/>
          </a:xfrm>
        </p:spPr>
        <p:txBody>
          <a:bodyPr>
            <a:normAutofit/>
          </a:bodyPr>
          <a:lstStyle/>
          <a:p>
            <a:pPr marL="0" indent="0">
              <a:buNone/>
            </a:pPr>
            <a:r>
              <a:rPr lang="en-US" sz="3600" dirty="0">
                <a:solidFill>
                  <a:srgbClr val="000000"/>
                </a:solidFill>
              </a:rPr>
              <a:t> </a:t>
            </a:r>
            <a:endParaRPr lang="en-US" sz="2000" dirty="0">
              <a:solidFill>
                <a:srgbClr val="000000"/>
              </a:solidFill>
              <a:latin typeface="Arial" panose="020B0604020202020204" pitchFamily="34" charset="0"/>
            </a:endParaRPr>
          </a:p>
          <a:p>
            <a:pPr marL="0" indent="0">
              <a:buNone/>
            </a:pPr>
            <a:endParaRPr lang="en-US" dirty="0"/>
          </a:p>
        </p:txBody>
      </p:sp>
      <p:graphicFrame>
        <p:nvGraphicFramePr>
          <p:cNvPr id="2" name="Table 1">
            <a:extLst>
              <a:ext uri="{FF2B5EF4-FFF2-40B4-BE49-F238E27FC236}">
                <a16:creationId xmlns:a16="http://schemas.microsoft.com/office/drawing/2014/main" id="{D55C1ED2-5142-486C-AFA0-E3BE4723F7F5}"/>
              </a:ext>
            </a:extLst>
          </p:cNvPr>
          <p:cNvGraphicFramePr>
            <a:graphicFrameLocks noGrp="1"/>
          </p:cNvGraphicFramePr>
          <p:nvPr>
            <p:extLst>
              <p:ext uri="{D42A27DB-BD31-4B8C-83A1-F6EECF244321}">
                <p14:modId xmlns:p14="http://schemas.microsoft.com/office/powerpoint/2010/main" val="2299743683"/>
              </p:ext>
            </p:extLst>
          </p:nvPr>
        </p:nvGraphicFramePr>
        <p:xfrm>
          <a:off x="371061" y="1575581"/>
          <a:ext cx="11251096" cy="2545845"/>
        </p:xfrm>
        <a:graphic>
          <a:graphicData uri="http://schemas.openxmlformats.org/drawingml/2006/table">
            <a:tbl>
              <a:tblPr firstRow="1" firstCol="1" bandRow="1">
                <a:tableStyleId>{5C22544A-7EE6-4342-B048-85BDC9FD1C3A}</a:tableStyleId>
              </a:tblPr>
              <a:tblGrid>
                <a:gridCol w="11251096">
                  <a:extLst>
                    <a:ext uri="{9D8B030D-6E8A-4147-A177-3AD203B41FA5}">
                      <a16:colId xmlns:a16="http://schemas.microsoft.com/office/drawing/2014/main" val="3418444142"/>
                    </a:ext>
                  </a:extLst>
                </a:gridCol>
              </a:tblGrid>
              <a:tr h="406574">
                <a:tc>
                  <a:txBody>
                    <a:bodyPr/>
                    <a:lstStyle/>
                    <a:p>
                      <a:pPr marL="0" marR="0">
                        <a:lnSpc>
                          <a:spcPct val="107000"/>
                        </a:lnSpc>
                        <a:spcBef>
                          <a:spcPts val="0"/>
                        </a:spcBef>
                        <a:spcAft>
                          <a:spcPts val="0"/>
                        </a:spcAft>
                      </a:pPr>
                      <a:r>
                        <a:rPr lang="en-US" sz="2400" dirty="0">
                          <a:solidFill>
                            <a:schemeClr val="tx1"/>
                          </a:solidFill>
                          <a:effectLst/>
                        </a:rPr>
                        <a:t>John 4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5412057"/>
                  </a:ext>
                </a:extLst>
              </a:tr>
              <a:tr h="481104">
                <a:tc>
                  <a:txBody>
                    <a:bodyPr/>
                    <a:lstStyle/>
                    <a:p>
                      <a:pPr marL="0" marR="0">
                        <a:lnSpc>
                          <a:spcPct val="107000"/>
                        </a:lnSpc>
                        <a:spcBef>
                          <a:spcPts val="0"/>
                        </a:spcBef>
                        <a:spcAft>
                          <a:spcPts val="0"/>
                        </a:spcAft>
                      </a:pPr>
                      <a:r>
                        <a:rPr lang="en-US" sz="2400" b="0" dirty="0">
                          <a:solidFill>
                            <a:schemeClr val="tx1"/>
                          </a:solidFill>
                          <a:effectLst/>
                        </a:rPr>
                        <a:t>43 Now after the two days He departed from there and went to Galilee.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94612051"/>
                  </a:ext>
                </a:extLst>
              </a:tr>
              <a:tr h="428125">
                <a:tc>
                  <a:txBody>
                    <a:bodyPr/>
                    <a:lstStyle/>
                    <a:p>
                      <a:pPr marL="0" marR="0">
                        <a:lnSpc>
                          <a:spcPct val="107000"/>
                        </a:lnSpc>
                        <a:spcBef>
                          <a:spcPts val="0"/>
                        </a:spcBef>
                        <a:spcAft>
                          <a:spcPts val="0"/>
                        </a:spcAft>
                      </a:pPr>
                      <a:r>
                        <a:rPr lang="en-US" sz="2400" b="0" dirty="0">
                          <a:solidFill>
                            <a:schemeClr val="tx1"/>
                          </a:solidFill>
                          <a:effectLst/>
                        </a:rPr>
                        <a:t>44 For Jesus Himself testified that a prophet has no honor in his own country.</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0055262"/>
                  </a:ext>
                </a:extLst>
              </a:tr>
              <a:tr h="1230042">
                <a:tc>
                  <a:txBody>
                    <a:bodyPr/>
                    <a:lstStyle/>
                    <a:p>
                      <a:pPr marL="0" marR="0">
                        <a:lnSpc>
                          <a:spcPct val="107000"/>
                        </a:lnSpc>
                        <a:spcBef>
                          <a:spcPts val="0"/>
                        </a:spcBef>
                        <a:spcAft>
                          <a:spcPts val="0"/>
                        </a:spcAft>
                      </a:pPr>
                      <a:r>
                        <a:rPr lang="en-US" sz="2400" b="0" dirty="0">
                          <a:solidFill>
                            <a:schemeClr val="tx1"/>
                          </a:solidFill>
                          <a:effectLst/>
                        </a:rPr>
                        <a:t>45 So when He came to Galilee, the Galileans received Him, having seen all the things He did in Jerusalem at the feast; for they also had gone to the feast.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2786850"/>
                  </a:ext>
                </a:extLst>
              </a:tr>
            </a:tbl>
          </a:graphicData>
        </a:graphic>
      </p:graphicFrame>
    </p:spTree>
    <p:extLst>
      <p:ext uri="{BB962C8B-B14F-4D97-AF65-F5344CB8AC3E}">
        <p14:creationId xmlns:p14="http://schemas.microsoft.com/office/powerpoint/2010/main" val="126493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graphicFrame>
        <p:nvGraphicFramePr>
          <p:cNvPr id="4" name="Table 3">
            <a:extLst>
              <a:ext uri="{FF2B5EF4-FFF2-40B4-BE49-F238E27FC236}">
                <a16:creationId xmlns:a16="http://schemas.microsoft.com/office/drawing/2014/main" id="{EFF64FFF-3952-4524-9863-4918A86CF56D}"/>
              </a:ext>
            </a:extLst>
          </p:cNvPr>
          <p:cNvGraphicFramePr>
            <a:graphicFrameLocks noGrp="1"/>
          </p:cNvGraphicFramePr>
          <p:nvPr>
            <p:extLst>
              <p:ext uri="{D42A27DB-BD31-4B8C-83A1-F6EECF244321}">
                <p14:modId xmlns:p14="http://schemas.microsoft.com/office/powerpoint/2010/main" val="2383637500"/>
              </p:ext>
            </p:extLst>
          </p:nvPr>
        </p:nvGraphicFramePr>
        <p:xfrm>
          <a:off x="92765" y="144545"/>
          <a:ext cx="11993218" cy="6674613"/>
        </p:xfrm>
        <a:graphic>
          <a:graphicData uri="http://schemas.openxmlformats.org/drawingml/2006/table">
            <a:tbl>
              <a:tblPr firstRow="1" firstCol="1" bandRow="1">
                <a:tableStyleId>{5C22544A-7EE6-4342-B048-85BDC9FD1C3A}</a:tableStyleId>
              </a:tblPr>
              <a:tblGrid>
                <a:gridCol w="3994035">
                  <a:extLst>
                    <a:ext uri="{9D8B030D-6E8A-4147-A177-3AD203B41FA5}">
                      <a16:colId xmlns:a16="http://schemas.microsoft.com/office/drawing/2014/main" val="1874410142"/>
                    </a:ext>
                  </a:extLst>
                </a:gridCol>
                <a:gridCol w="4099581">
                  <a:extLst>
                    <a:ext uri="{9D8B030D-6E8A-4147-A177-3AD203B41FA5}">
                      <a16:colId xmlns:a16="http://schemas.microsoft.com/office/drawing/2014/main" val="399428190"/>
                    </a:ext>
                  </a:extLst>
                </a:gridCol>
                <a:gridCol w="3899602">
                  <a:extLst>
                    <a:ext uri="{9D8B030D-6E8A-4147-A177-3AD203B41FA5}">
                      <a16:colId xmlns:a16="http://schemas.microsoft.com/office/drawing/2014/main" val="1569513217"/>
                    </a:ext>
                  </a:extLst>
                </a:gridCol>
              </a:tblGrid>
              <a:tr h="435426">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7</a:t>
                      </a: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3027020"/>
                  </a:ext>
                </a:extLst>
              </a:tr>
              <a:tr h="3091355">
                <a:tc>
                  <a:txBody>
                    <a:bodyPr/>
                    <a:lstStyle/>
                    <a:p>
                      <a:pPr marL="0" marR="0">
                        <a:lnSpc>
                          <a:spcPct val="107000"/>
                        </a:lnSpc>
                        <a:spcBef>
                          <a:spcPts val="0"/>
                        </a:spcBef>
                        <a:spcAft>
                          <a:spcPts val="0"/>
                        </a:spcAft>
                      </a:pPr>
                      <a:r>
                        <a:rPr lang="en-US" sz="2800" b="1" dirty="0">
                          <a:solidFill>
                            <a:schemeClr val="tx1"/>
                          </a:solidFill>
                          <a:effectLst/>
                        </a:rPr>
                        <a:t>5</a:t>
                      </a:r>
                      <a:r>
                        <a:rPr lang="en-US" sz="2800" b="0" dirty="0">
                          <a:solidFill>
                            <a:schemeClr val="tx1"/>
                          </a:solidFill>
                          <a:effectLst/>
                        </a:rPr>
                        <a:t> Now when Jesus had entered Capernaum, a centurion came to Him, pleading with Him,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1 </a:t>
                      </a:r>
                      <a:r>
                        <a:rPr lang="en-US" sz="2800" b="0" dirty="0">
                          <a:solidFill>
                            <a:schemeClr val="tx1"/>
                          </a:solidFill>
                          <a:effectLst/>
                        </a:rPr>
                        <a:t>Now when He concluded all His sayings in the hearing of the people, He entered Capernaum.</a:t>
                      </a:r>
                    </a:p>
                    <a:p>
                      <a:pPr marL="0" marR="0">
                        <a:lnSpc>
                          <a:spcPct val="107000"/>
                        </a:lnSpc>
                        <a:spcBef>
                          <a:spcPts val="0"/>
                        </a:spcBef>
                        <a:spcAft>
                          <a:spcPts val="0"/>
                        </a:spcAft>
                      </a:pPr>
                      <a:r>
                        <a:rPr lang="en-US" sz="2800" b="0" dirty="0">
                          <a:solidFill>
                            <a:schemeClr val="tx1"/>
                          </a:solidFill>
                          <a:effectLst/>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46 </a:t>
                      </a:r>
                      <a:r>
                        <a:rPr lang="en-US" sz="2800" b="0" dirty="0">
                          <a:solidFill>
                            <a:schemeClr val="tx1"/>
                          </a:solidFill>
                          <a:effectLst/>
                        </a:rPr>
                        <a:t>So Jesus came again to Cana of Galilee where He had made the water wine. And there was a </a:t>
                      </a:r>
                      <a:r>
                        <a:rPr lang="en-US" sz="2800" b="0" u="sng" dirty="0">
                          <a:solidFill>
                            <a:schemeClr val="tx1"/>
                          </a:solidFill>
                          <a:effectLst/>
                        </a:rPr>
                        <a:t>certain nobleman whose son was sick at Capernaum</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6994685"/>
                  </a:ext>
                </a:extLst>
              </a:tr>
              <a:tr h="2981265">
                <a:tc>
                  <a:txBody>
                    <a:bodyPr/>
                    <a:lstStyle/>
                    <a:p>
                      <a:pPr marL="0" marR="0">
                        <a:lnSpc>
                          <a:spcPct val="107000"/>
                        </a:lnSpc>
                        <a:spcBef>
                          <a:spcPts val="0"/>
                        </a:spcBef>
                        <a:spcAft>
                          <a:spcPts val="0"/>
                        </a:spcAft>
                      </a:pPr>
                      <a:r>
                        <a:rPr lang="en-US" sz="2800" b="1" dirty="0">
                          <a:solidFill>
                            <a:schemeClr val="tx1"/>
                          </a:solidFill>
                          <a:effectLst/>
                        </a:rPr>
                        <a:t>6</a:t>
                      </a:r>
                      <a:r>
                        <a:rPr lang="en-US" sz="2800" b="0" dirty="0">
                          <a:solidFill>
                            <a:schemeClr val="tx1"/>
                          </a:solidFill>
                          <a:effectLst/>
                        </a:rPr>
                        <a:t> saying, “Lord, my servant is lying at home paralyzed, dreadfully tormented.”</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2 </a:t>
                      </a:r>
                      <a:r>
                        <a:rPr lang="en-US" sz="2800" b="0" dirty="0">
                          <a:solidFill>
                            <a:schemeClr val="tx1"/>
                          </a:solidFill>
                          <a:effectLst/>
                        </a:rPr>
                        <a:t>And a certain centurion’s servant, who was dear to him, was sick and ready to die.</a:t>
                      </a:r>
                    </a:p>
                    <a:p>
                      <a:pPr marL="0" marR="0">
                        <a:lnSpc>
                          <a:spcPct val="107000"/>
                        </a:lnSpc>
                        <a:spcBef>
                          <a:spcPts val="0"/>
                        </a:spcBef>
                        <a:spcAft>
                          <a:spcPts val="0"/>
                        </a:spcAft>
                      </a:pPr>
                      <a:r>
                        <a:rPr lang="en-US" sz="2800" b="0" dirty="0">
                          <a:solidFill>
                            <a:schemeClr val="tx1"/>
                          </a:solidFill>
                          <a:effectLst/>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700" b="1" dirty="0">
                          <a:solidFill>
                            <a:schemeClr val="tx1"/>
                          </a:solidFill>
                          <a:effectLst/>
                        </a:rPr>
                        <a:t>47 </a:t>
                      </a:r>
                      <a:r>
                        <a:rPr lang="en-US" sz="2700" b="0" dirty="0">
                          <a:solidFill>
                            <a:schemeClr val="tx1"/>
                          </a:solidFill>
                          <a:effectLst/>
                        </a:rPr>
                        <a:t>When he heard that Jesus had come out of Judea into Galilee, he went to Him and implored Him to come down and heal his son, for he was at the point of death.</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8569496"/>
                  </a:ext>
                </a:extLst>
              </a:tr>
            </a:tbl>
          </a:graphicData>
        </a:graphic>
      </p:graphicFrame>
    </p:spTree>
    <p:extLst>
      <p:ext uri="{BB962C8B-B14F-4D97-AF65-F5344CB8AC3E}">
        <p14:creationId xmlns:p14="http://schemas.microsoft.com/office/powerpoint/2010/main" val="2903314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27F7EC8E-F9E2-477B-82A3-C416C9F50C49}"/>
              </a:ext>
            </a:extLst>
          </p:cNvPr>
          <p:cNvGraphicFramePr>
            <a:graphicFrameLocks noGrp="1"/>
          </p:cNvGraphicFramePr>
          <p:nvPr>
            <p:ph idx="1"/>
            <p:extLst>
              <p:ext uri="{D42A27DB-BD31-4B8C-83A1-F6EECF244321}">
                <p14:modId xmlns:p14="http://schemas.microsoft.com/office/powerpoint/2010/main" val="1593064905"/>
              </p:ext>
            </p:extLst>
          </p:nvPr>
        </p:nvGraphicFramePr>
        <p:xfrm>
          <a:off x="331304" y="477078"/>
          <a:ext cx="11436626" cy="2945793"/>
        </p:xfrm>
        <a:graphic>
          <a:graphicData uri="http://schemas.openxmlformats.org/drawingml/2006/table">
            <a:tbl>
              <a:tblPr firstRow="1" firstCol="1" bandRow="1">
                <a:tableStyleId>{5C22544A-7EE6-4342-B048-85BDC9FD1C3A}</a:tableStyleId>
              </a:tblPr>
              <a:tblGrid>
                <a:gridCol w="11436626">
                  <a:extLst>
                    <a:ext uri="{9D8B030D-6E8A-4147-A177-3AD203B41FA5}">
                      <a16:colId xmlns:a16="http://schemas.microsoft.com/office/drawing/2014/main" val="2881809292"/>
                    </a:ext>
                  </a:extLst>
                </a:gridCol>
              </a:tblGrid>
              <a:tr h="436851">
                <a:tc>
                  <a:txBody>
                    <a:bodyPr/>
                    <a:lstStyle/>
                    <a:p>
                      <a:pPr marL="0" marR="0">
                        <a:lnSpc>
                          <a:spcPct val="107000"/>
                        </a:lnSpc>
                        <a:spcBef>
                          <a:spcPts val="0"/>
                        </a:spcBef>
                        <a:spcAft>
                          <a:spcPts val="0"/>
                        </a:spcAft>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6017171"/>
                  </a:ext>
                </a:extLst>
              </a:tr>
              <a:tr h="745195">
                <a:tc>
                  <a:txBody>
                    <a:bodyPr/>
                    <a:lstStyle/>
                    <a:p>
                      <a:pPr marL="0" marR="0">
                        <a:lnSpc>
                          <a:spcPct val="107000"/>
                        </a:lnSpc>
                        <a:spcBef>
                          <a:spcPts val="0"/>
                        </a:spcBef>
                        <a:spcAft>
                          <a:spcPts val="0"/>
                        </a:spcAft>
                      </a:pPr>
                      <a:r>
                        <a:rPr lang="en-US" sz="2800" b="1" dirty="0">
                          <a:solidFill>
                            <a:schemeClr val="tx1"/>
                          </a:solidFill>
                          <a:effectLst/>
                        </a:rPr>
                        <a:t>3</a:t>
                      </a:r>
                      <a:r>
                        <a:rPr lang="en-US" sz="2800" b="0" dirty="0">
                          <a:solidFill>
                            <a:schemeClr val="tx1"/>
                          </a:solidFill>
                          <a:effectLst/>
                        </a:rPr>
                        <a:t> So when he heard about Jesus, he sent elders of the Jews to Him, pleading with Him to come and heal his servant.</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3896427"/>
                  </a:ext>
                </a:extLst>
              </a:tr>
              <a:tr h="745195">
                <a:tc>
                  <a:txBody>
                    <a:bodyPr/>
                    <a:lstStyle/>
                    <a:p>
                      <a:pPr marL="0" marR="0">
                        <a:lnSpc>
                          <a:spcPct val="107000"/>
                        </a:lnSpc>
                        <a:spcBef>
                          <a:spcPts val="0"/>
                        </a:spcBef>
                        <a:spcAft>
                          <a:spcPts val="0"/>
                        </a:spcAft>
                      </a:pPr>
                      <a:r>
                        <a:rPr lang="en-US" sz="2800" b="1" dirty="0">
                          <a:solidFill>
                            <a:schemeClr val="tx1"/>
                          </a:solidFill>
                          <a:effectLst/>
                        </a:rPr>
                        <a:t>4</a:t>
                      </a:r>
                      <a:r>
                        <a:rPr lang="en-US" sz="2800" b="0" dirty="0">
                          <a:solidFill>
                            <a:schemeClr val="tx1"/>
                          </a:solidFill>
                          <a:effectLst/>
                        </a:rPr>
                        <a:t> And when they came to Jesus, they begged Him earnestly, saying that the one for whom He should do this was deserving,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8358123"/>
                  </a:ext>
                </a:extLst>
              </a:tr>
              <a:tr h="723194">
                <a:tc>
                  <a:txBody>
                    <a:bodyPr/>
                    <a:lstStyle/>
                    <a:p>
                      <a:pPr marL="0" marR="0">
                        <a:lnSpc>
                          <a:spcPct val="107000"/>
                        </a:lnSpc>
                        <a:spcBef>
                          <a:spcPts val="0"/>
                        </a:spcBef>
                        <a:spcAft>
                          <a:spcPts val="0"/>
                        </a:spcAft>
                      </a:pPr>
                      <a:r>
                        <a:rPr lang="en-US" sz="2800" b="1" dirty="0">
                          <a:solidFill>
                            <a:schemeClr val="tx1"/>
                          </a:solidFill>
                          <a:effectLst/>
                        </a:rPr>
                        <a:t>5</a:t>
                      </a:r>
                      <a:r>
                        <a:rPr lang="en-US" sz="2800" b="0" dirty="0">
                          <a:solidFill>
                            <a:schemeClr val="tx1"/>
                          </a:solidFill>
                          <a:effectLst/>
                        </a:rPr>
                        <a:t> “for he loves our nation, and has built us a synagogue.”</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568222"/>
                  </a:ext>
                </a:extLst>
              </a:tr>
            </a:tbl>
          </a:graphicData>
        </a:graphic>
      </p:graphicFrame>
      <p:graphicFrame>
        <p:nvGraphicFramePr>
          <p:cNvPr id="4" name="Table 3">
            <a:extLst>
              <a:ext uri="{FF2B5EF4-FFF2-40B4-BE49-F238E27FC236}">
                <a16:creationId xmlns:a16="http://schemas.microsoft.com/office/drawing/2014/main" id="{055147CC-6381-4933-8DBD-B41F2DDF38B4}"/>
              </a:ext>
            </a:extLst>
          </p:cNvPr>
          <p:cNvGraphicFramePr>
            <a:graphicFrameLocks noGrp="1"/>
          </p:cNvGraphicFramePr>
          <p:nvPr>
            <p:extLst>
              <p:ext uri="{D42A27DB-BD31-4B8C-83A1-F6EECF244321}">
                <p14:modId xmlns:p14="http://schemas.microsoft.com/office/powerpoint/2010/main" val="3072293590"/>
              </p:ext>
            </p:extLst>
          </p:nvPr>
        </p:nvGraphicFramePr>
        <p:xfrm>
          <a:off x="331305" y="3207025"/>
          <a:ext cx="11436626" cy="2078064"/>
        </p:xfrm>
        <a:graphic>
          <a:graphicData uri="http://schemas.openxmlformats.org/drawingml/2006/table">
            <a:tbl>
              <a:tblPr firstRow="1" firstCol="1" bandRow="1">
                <a:tableStyleId>{5C22544A-7EE6-4342-B048-85BDC9FD1C3A}</a:tableStyleId>
              </a:tblPr>
              <a:tblGrid>
                <a:gridCol w="11436626">
                  <a:extLst>
                    <a:ext uri="{9D8B030D-6E8A-4147-A177-3AD203B41FA5}">
                      <a16:colId xmlns:a16="http://schemas.microsoft.com/office/drawing/2014/main" val="3982986112"/>
                    </a:ext>
                  </a:extLst>
                </a:gridCol>
              </a:tblGrid>
              <a:tr h="396048">
                <a:tc>
                  <a:txBody>
                    <a:bodyPr/>
                    <a:lstStyle/>
                    <a:p>
                      <a:pPr marL="0" marR="0">
                        <a:lnSpc>
                          <a:spcPct val="107000"/>
                        </a:lnSpc>
                        <a:spcBef>
                          <a:spcPts val="0"/>
                        </a:spcBef>
                        <a:spcAft>
                          <a:spcPts val="0"/>
                        </a:spcAft>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4650376"/>
                  </a:ext>
                </a:extLst>
              </a:tr>
              <a:tr h="810482">
                <a:tc>
                  <a:txBody>
                    <a:bodyPr/>
                    <a:lstStyle/>
                    <a:p>
                      <a:pPr marL="0" marR="0">
                        <a:lnSpc>
                          <a:spcPct val="107000"/>
                        </a:lnSpc>
                        <a:spcBef>
                          <a:spcPts val="0"/>
                        </a:spcBef>
                        <a:spcAft>
                          <a:spcPts val="0"/>
                        </a:spcAft>
                      </a:pPr>
                      <a:r>
                        <a:rPr lang="en-US" sz="2800" b="1" dirty="0">
                          <a:solidFill>
                            <a:schemeClr val="tx1"/>
                          </a:solidFill>
                          <a:effectLst/>
                        </a:rPr>
                        <a:t>48 </a:t>
                      </a:r>
                      <a:r>
                        <a:rPr lang="en-US" sz="2800" b="0" dirty="0">
                          <a:solidFill>
                            <a:schemeClr val="tx1"/>
                          </a:solidFill>
                          <a:effectLst/>
                        </a:rPr>
                        <a:t>Then Jesus said to him, “Unless you people see signs and wonders, you will by no means believe.”</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781106"/>
                  </a:ext>
                </a:extLst>
              </a:tr>
              <a:tr h="748881">
                <a:tc>
                  <a:txBody>
                    <a:bodyPr/>
                    <a:lstStyle/>
                    <a:p>
                      <a:pPr marL="0" marR="0">
                        <a:lnSpc>
                          <a:spcPct val="107000"/>
                        </a:lnSpc>
                        <a:spcBef>
                          <a:spcPts val="0"/>
                        </a:spcBef>
                        <a:spcAft>
                          <a:spcPts val="0"/>
                        </a:spcAft>
                      </a:pPr>
                      <a:r>
                        <a:rPr lang="en-US" sz="2800" b="1" dirty="0">
                          <a:solidFill>
                            <a:schemeClr val="tx1"/>
                          </a:solidFill>
                          <a:effectLst/>
                        </a:rPr>
                        <a:t>49</a:t>
                      </a:r>
                      <a:r>
                        <a:rPr lang="en-US" sz="2800" b="0" dirty="0">
                          <a:solidFill>
                            <a:schemeClr val="tx1"/>
                          </a:solidFill>
                          <a:effectLst/>
                        </a:rPr>
                        <a:t> The nobleman said to Him, “Sir, come down before my child dies!”</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1729230"/>
                  </a:ext>
                </a:extLst>
              </a:tr>
            </a:tbl>
          </a:graphicData>
        </a:graphic>
      </p:graphicFrame>
    </p:spTree>
    <p:extLst>
      <p:ext uri="{BB962C8B-B14F-4D97-AF65-F5344CB8AC3E}">
        <p14:creationId xmlns:p14="http://schemas.microsoft.com/office/powerpoint/2010/main" val="59804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A40C202-1766-4248-A73D-351D225BCD5D}"/>
              </a:ext>
            </a:extLst>
          </p:cNvPr>
          <p:cNvGraphicFramePr>
            <a:graphicFrameLocks noGrp="1"/>
          </p:cNvGraphicFramePr>
          <p:nvPr>
            <p:ph idx="1"/>
          </p:nvPr>
        </p:nvGraphicFramePr>
        <p:xfrm>
          <a:off x="253219" y="317500"/>
          <a:ext cx="11746524" cy="6174931"/>
        </p:xfrm>
        <a:graphic>
          <a:graphicData uri="http://schemas.openxmlformats.org/drawingml/2006/table">
            <a:tbl>
              <a:tblPr firstRow="1" firstCol="1" bandRow="1">
                <a:tableStyleId>{5C22544A-7EE6-4342-B048-85BDC9FD1C3A}</a:tableStyleId>
              </a:tblPr>
              <a:tblGrid>
                <a:gridCol w="5796671">
                  <a:extLst>
                    <a:ext uri="{9D8B030D-6E8A-4147-A177-3AD203B41FA5}">
                      <a16:colId xmlns:a16="http://schemas.microsoft.com/office/drawing/2014/main" val="2506857821"/>
                    </a:ext>
                  </a:extLst>
                </a:gridCol>
                <a:gridCol w="5949853">
                  <a:extLst>
                    <a:ext uri="{9D8B030D-6E8A-4147-A177-3AD203B41FA5}">
                      <a16:colId xmlns:a16="http://schemas.microsoft.com/office/drawing/2014/main" val="1273454913"/>
                    </a:ext>
                  </a:extLst>
                </a:gridCol>
              </a:tblGrid>
              <a:tr h="249221">
                <a:tc>
                  <a:txBody>
                    <a:bodyPr/>
                    <a:lstStyle/>
                    <a:p>
                      <a:pPr marL="0" marR="0">
                        <a:lnSpc>
                          <a:spcPct val="107000"/>
                        </a:lnSpc>
                        <a:spcBef>
                          <a:spcPts val="0"/>
                        </a:spcBef>
                        <a:spcAft>
                          <a:spcPts val="0"/>
                        </a:spcAft>
                      </a:pPr>
                      <a:r>
                        <a:rPr lang="en-US" sz="2400" b="1" dirty="0">
                          <a:solidFill>
                            <a:schemeClr val="tx1"/>
                          </a:solidFill>
                          <a:effectLst/>
                        </a:rPr>
                        <a:t>Matthew 8</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Luke 7</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2362123"/>
                  </a:ext>
                </a:extLst>
              </a:tr>
              <a:tr h="290191">
                <a:tc>
                  <a:txBody>
                    <a:bodyPr/>
                    <a:lstStyle/>
                    <a:p>
                      <a:pPr marL="0" marR="0">
                        <a:lnSpc>
                          <a:spcPct val="107000"/>
                        </a:lnSpc>
                        <a:spcBef>
                          <a:spcPts val="0"/>
                        </a:spcBef>
                        <a:spcAft>
                          <a:spcPts val="0"/>
                        </a:spcAft>
                      </a:pPr>
                      <a:r>
                        <a:rPr lang="en-US" sz="2400" b="1" dirty="0">
                          <a:solidFill>
                            <a:schemeClr val="tx1"/>
                          </a:solidFill>
                          <a:effectLst/>
                        </a:rPr>
                        <a:t>7</a:t>
                      </a:r>
                      <a:r>
                        <a:rPr lang="en-US" sz="2400" b="0" dirty="0">
                          <a:solidFill>
                            <a:schemeClr val="tx1"/>
                          </a:solidFill>
                          <a:effectLst/>
                        </a:rPr>
                        <a:t> And Jesus said to him, “I will come and heal him.”</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0">
                          <a:solidFill>
                            <a:schemeClr val="tx1"/>
                          </a:solidFill>
                          <a:effectLst/>
                        </a:rPr>
                        <a:t> </a:t>
                      </a:r>
                      <a:endParaRPr lang="en-US"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0315483"/>
                  </a:ext>
                </a:extLst>
              </a:tr>
              <a:tr h="1034014">
                <a:tc>
                  <a:txBody>
                    <a:bodyPr/>
                    <a:lstStyle/>
                    <a:p>
                      <a:pPr marL="0" marR="0">
                        <a:lnSpc>
                          <a:spcPct val="107000"/>
                        </a:lnSpc>
                        <a:spcBef>
                          <a:spcPts val="0"/>
                        </a:spcBef>
                        <a:spcAft>
                          <a:spcPts val="0"/>
                        </a:spcAft>
                      </a:pPr>
                      <a:r>
                        <a:rPr lang="en-US" sz="2400" b="1" dirty="0">
                          <a:solidFill>
                            <a:schemeClr val="tx1"/>
                          </a:solidFill>
                          <a:effectLst/>
                        </a:rPr>
                        <a:t>8</a:t>
                      </a:r>
                      <a:r>
                        <a:rPr lang="en-US" sz="2400" b="0" dirty="0">
                          <a:solidFill>
                            <a:schemeClr val="tx1"/>
                          </a:solidFill>
                          <a:effectLst/>
                        </a:rPr>
                        <a:t> The centurion answered and said, “Lord, I am not worthy that You should come under my roof. But only speak a word, and my servant will be healed.</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6</a:t>
                      </a:r>
                      <a:r>
                        <a:rPr lang="en-US" sz="2400" b="0" dirty="0">
                          <a:solidFill>
                            <a:schemeClr val="tx1"/>
                          </a:solidFill>
                          <a:effectLst/>
                        </a:rPr>
                        <a:t> Then Jesus went with them. And when He was already not far from the house, the centurion sent friends to Him, saying to Him, “Lord, do not trouble Yourself, for I am not worthy that You should enter under my roof.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0746542"/>
                  </a:ext>
                </a:extLst>
              </a:tr>
              <a:tr h="587720">
                <a:tc>
                  <a:txBody>
                    <a:bodyPr/>
                    <a:lstStyle/>
                    <a:p>
                      <a:pPr marL="0" marR="0">
                        <a:lnSpc>
                          <a:spcPct val="107000"/>
                        </a:lnSpc>
                        <a:spcBef>
                          <a:spcPts val="0"/>
                        </a:spcBef>
                        <a:spcAft>
                          <a:spcPts val="0"/>
                        </a:spcAft>
                      </a:pPr>
                      <a:r>
                        <a:rPr lang="en-US" sz="2400" b="0">
                          <a:solidFill>
                            <a:schemeClr val="tx1"/>
                          </a:solidFill>
                          <a:effectLst/>
                        </a:rPr>
                        <a:t> </a:t>
                      </a:r>
                      <a:endParaRPr lang="en-US"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7 </a:t>
                      </a:r>
                      <a:r>
                        <a:rPr lang="en-US" sz="2400" b="0" dirty="0">
                          <a:solidFill>
                            <a:schemeClr val="tx1"/>
                          </a:solidFill>
                          <a:effectLst/>
                        </a:rPr>
                        <a:t>Therefore I did not even think myself worthy to come to You. But say the word, and my servant will be healed.</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7979785"/>
                  </a:ext>
                </a:extLst>
              </a:tr>
              <a:tr h="1331544">
                <a:tc>
                  <a:txBody>
                    <a:bodyPr/>
                    <a:lstStyle/>
                    <a:p>
                      <a:pPr marL="0" marR="0">
                        <a:lnSpc>
                          <a:spcPct val="107000"/>
                        </a:lnSpc>
                        <a:spcBef>
                          <a:spcPts val="0"/>
                        </a:spcBef>
                        <a:spcAft>
                          <a:spcPts val="0"/>
                        </a:spcAft>
                      </a:pPr>
                      <a:r>
                        <a:rPr lang="en-US" sz="2400" b="1" dirty="0">
                          <a:solidFill>
                            <a:schemeClr val="tx1"/>
                          </a:solidFill>
                          <a:effectLst/>
                        </a:rPr>
                        <a:t>9 </a:t>
                      </a:r>
                      <a:r>
                        <a:rPr lang="en-US" sz="2400" b="0" dirty="0">
                          <a:solidFill>
                            <a:schemeClr val="tx1"/>
                          </a:solidFill>
                          <a:effectLst/>
                        </a:rPr>
                        <a:t>For I also am a man under authority, having soldiers under me. And I say to this one, ‘Go,’ and he goes; and to another, ‘Come,’ and he comes; and to my servant, ‘Do this,’ and he does it.”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8 </a:t>
                      </a:r>
                      <a:r>
                        <a:rPr lang="en-US" sz="2400" b="0" dirty="0">
                          <a:solidFill>
                            <a:schemeClr val="tx1"/>
                          </a:solidFill>
                          <a:effectLst/>
                        </a:rPr>
                        <a:t>For I also am a man placed under authority, having soldiers under me. And I say to one, ‘Go,’ and he goes; and to another, ‘Come,’ and he comes; and to my servant, ‘Do this,’ and he does it.”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688328"/>
                  </a:ext>
                </a:extLst>
              </a:tr>
            </a:tbl>
          </a:graphicData>
        </a:graphic>
      </p:graphicFrame>
    </p:spTree>
    <p:extLst>
      <p:ext uri="{BB962C8B-B14F-4D97-AF65-F5344CB8AC3E}">
        <p14:creationId xmlns:p14="http://schemas.microsoft.com/office/powerpoint/2010/main" val="241992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2" name="Rectangle 1">
            <a:extLst>
              <a:ext uri="{FF2B5EF4-FFF2-40B4-BE49-F238E27FC236}">
                <a16:creationId xmlns:a16="http://schemas.microsoft.com/office/drawing/2014/main" id="{D1EF915E-53FD-4BFF-9C86-0CBBB574CA59}"/>
              </a:ext>
            </a:extLst>
          </p:cNvPr>
          <p:cNvSpPr/>
          <p:nvPr/>
        </p:nvSpPr>
        <p:spPr>
          <a:xfrm>
            <a:off x="543339" y="344558"/>
            <a:ext cx="10959548" cy="646331"/>
          </a:xfrm>
          <a:prstGeom prst="rect">
            <a:avLst/>
          </a:prstGeom>
        </p:spPr>
        <p:txBody>
          <a:bodyPr wrap="square">
            <a:spAutoFit/>
          </a:bodyPr>
          <a:lstStyle/>
          <a:p>
            <a:endParaRPr lang="en-US" dirty="0"/>
          </a:p>
          <a:p>
            <a:endParaRPr lang="en-US" dirty="0"/>
          </a:p>
        </p:txBody>
      </p:sp>
      <p:graphicFrame>
        <p:nvGraphicFramePr>
          <p:cNvPr id="5" name="Table 4">
            <a:extLst>
              <a:ext uri="{FF2B5EF4-FFF2-40B4-BE49-F238E27FC236}">
                <a16:creationId xmlns:a16="http://schemas.microsoft.com/office/drawing/2014/main" id="{D70D742D-54B0-49A9-AF26-5E45908F10C7}"/>
              </a:ext>
            </a:extLst>
          </p:cNvPr>
          <p:cNvGraphicFramePr>
            <a:graphicFrameLocks noGrp="1"/>
          </p:cNvGraphicFramePr>
          <p:nvPr>
            <p:extLst>
              <p:ext uri="{D42A27DB-BD31-4B8C-83A1-F6EECF244321}">
                <p14:modId xmlns:p14="http://schemas.microsoft.com/office/powerpoint/2010/main" val="1545184571"/>
              </p:ext>
            </p:extLst>
          </p:nvPr>
        </p:nvGraphicFramePr>
        <p:xfrm>
          <a:off x="251792" y="185531"/>
          <a:ext cx="11807685" cy="6275939"/>
        </p:xfrm>
        <a:graphic>
          <a:graphicData uri="http://schemas.openxmlformats.org/drawingml/2006/table">
            <a:tbl>
              <a:tblPr firstRow="1" firstCol="1" bandRow="1">
                <a:tableStyleId>{5C22544A-7EE6-4342-B048-85BDC9FD1C3A}</a:tableStyleId>
              </a:tblPr>
              <a:tblGrid>
                <a:gridCol w="5826853">
                  <a:extLst>
                    <a:ext uri="{9D8B030D-6E8A-4147-A177-3AD203B41FA5}">
                      <a16:colId xmlns:a16="http://schemas.microsoft.com/office/drawing/2014/main" val="3326764320"/>
                    </a:ext>
                  </a:extLst>
                </a:gridCol>
                <a:gridCol w="5980832">
                  <a:extLst>
                    <a:ext uri="{9D8B030D-6E8A-4147-A177-3AD203B41FA5}">
                      <a16:colId xmlns:a16="http://schemas.microsoft.com/office/drawing/2014/main" val="1201213823"/>
                    </a:ext>
                  </a:extLst>
                </a:gridCol>
              </a:tblGrid>
              <a:tr h="427866">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7</a:t>
                      </a: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375130"/>
                  </a:ext>
                </a:extLst>
              </a:tr>
              <a:tr h="2218787">
                <a:tc>
                  <a:txBody>
                    <a:bodyPr/>
                    <a:lstStyle/>
                    <a:p>
                      <a:pPr marL="0" marR="0">
                        <a:lnSpc>
                          <a:spcPct val="107000"/>
                        </a:lnSpc>
                        <a:spcBef>
                          <a:spcPts val="0"/>
                        </a:spcBef>
                        <a:spcAft>
                          <a:spcPts val="0"/>
                        </a:spcAft>
                      </a:pPr>
                      <a:r>
                        <a:rPr lang="en-US" sz="2800" b="1" dirty="0">
                          <a:solidFill>
                            <a:schemeClr val="tx1"/>
                          </a:solidFill>
                          <a:effectLst/>
                        </a:rPr>
                        <a:t>10</a:t>
                      </a:r>
                      <a:r>
                        <a:rPr lang="en-US" sz="2800" b="0" dirty="0">
                          <a:solidFill>
                            <a:schemeClr val="tx1"/>
                          </a:solidFill>
                          <a:effectLst/>
                        </a:rPr>
                        <a:t> When Jesus heard it, He marveled, and said to those who followed, “Assuredly, I say to you, I have not found such great faith, not even in Israel!</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9</a:t>
                      </a:r>
                      <a:r>
                        <a:rPr lang="en-US" sz="2800" b="0" dirty="0">
                          <a:solidFill>
                            <a:schemeClr val="tx1"/>
                          </a:solidFill>
                          <a:effectLst/>
                        </a:rPr>
                        <a:t> When Jesus heard these things, He marveled at him, and turned around and said to the crowd that followed Him, “I say to you, I have not found such great faith, not even in Israel!”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634492"/>
                  </a:ext>
                </a:extLst>
              </a:tr>
              <a:tr h="1771057">
                <a:tc>
                  <a:txBody>
                    <a:bodyPr/>
                    <a:lstStyle/>
                    <a:p>
                      <a:pPr marL="0" marR="0">
                        <a:lnSpc>
                          <a:spcPct val="107000"/>
                        </a:lnSpc>
                        <a:spcBef>
                          <a:spcPts val="0"/>
                        </a:spcBef>
                        <a:spcAft>
                          <a:spcPts val="0"/>
                        </a:spcAft>
                      </a:pPr>
                      <a:r>
                        <a:rPr lang="en-US" sz="2800" b="1" dirty="0">
                          <a:solidFill>
                            <a:schemeClr val="tx1"/>
                          </a:solidFill>
                          <a:effectLst/>
                        </a:rPr>
                        <a:t>11</a:t>
                      </a:r>
                      <a:r>
                        <a:rPr lang="en-US" sz="2800" b="0" dirty="0">
                          <a:solidFill>
                            <a:schemeClr val="tx1"/>
                          </a:solidFill>
                          <a:effectLst/>
                        </a:rPr>
                        <a:t> And I say to you that many will come from east and west, and sit down with Abraham, Isaac, and Jacob in the kingdom of heaven.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0">
                          <a:solidFill>
                            <a:schemeClr val="tx1"/>
                          </a:solidFill>
                          <a:effectLst/>
                        </a:rPr>
                        <a:t> </a:t>
                      </a:r>
                      <a:endParaRPr lang="en-US"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016667"/>
                  </a:ext>
                </a:extLst>
              </a:tr>
              <a:tr h="1771057">
                <a:tc>
                  <a:txBody>
                    <a:bodyPr/>
                    <a:lstStyle/>
                    <a:p>
                      <a:pPr marL="0" marR="0">
                        <a:lnSpc>
                          <a:spcPct val="107000"/>
                        </a:lnSpc>
                        <a:spcBef>
                          <a:spcPts val="0"/>
                        </a:spcBef>
                        <a:spcAft>
                          <a:spcPts val="0"/>
                        </a:spcAft>
                      </a:pPr>
                      <a:r>
                        <a:rPr lang="en-US" sz="2800" b="1" dirty="0">
                          <a:solidFill>
                            <a:schemeClr val="tx1"/>
                          </a:solidFill>
                          <a:effectLst/>
                        </a:rPr>
                        <a:t>12</a:t>
                      </a:r>
                      <a:r>
                        <a:rPr lang="en-US" sz="2800" b="0" dirty="0">
                          <a:solidFill>
                            <a:schemeClr val="tx1"/>
                          </a:solidFill>
                          <a:effectLst/>
                        </a:rPr>
                        <a:t> But the sons of the kingdom will be cast out into outer darkness. There will be weeping and gnashing of teeth.”</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0" dirty="0">
                          <a:solidFill>
                            <a:schemeClr val="tx1"/>
                          </a:solidFill>
                          <a:effectLst/>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1175511"/>
                  </a:ext>
                </a:extLst>
              </a:tr>
            </a:tbl>
          </a:graphicData>
        </a:graphic>
      </p:graphicFrame>
    </p:spTree>
    <p:extLst>
      <p:ext uri="{BB962C8B-B14F-4D97-AF65-F5344CB8AC3E}">
        <p14:creationId xmlns:p14="http://schemas.microsoft.com/office/powerpoint/2010/main" val="325101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graphicFrame>
        <p:nvGraphicFramePr>
          <p:cNvPr id="4" name="Table 3">
            <a:extLst>
              <a:ext uri="{FF2B5EF4-FFF2-40B4-BE49-F238E27FC236}">
                <a16:creationId xmlns:a16="http://schemas.microsoft.com/office/drawing/2014/main" id="{9838B988-74CC-4F9F-ABFA-1A0F6796AF5C}"/>
              </a:ext>
            </a:extLst>
          </p:cNvPr>
          <p:cNvGraphicFramePr>
            <a:graphicFrameLocks noGrp="1"/>
          </p:cNvGraphicFramePr>
          <p:nvPr>
            <p:extLst>
              <p:ext uri="{D42A27DB-BD31-4B8C-83A1-F6EECF244321}">
                <p14:modId xmlns:p14="http://schemas.microsoft.com/office/powerpoint/2010/main" val="2579910904"/>
              </p:ext>
            </p:extLst>
          </p:nvPr>
        </p:nvGraphicFramePr>
        <p:xfrm>
          <a:off x="331304" y="235237"/>
          <a:ext cx="11522766" cy="2950585"/>
        </p:xfrm>
        <a:graphic>
          <a:graphicData uri="http://schemas.openxmlformats.org/drawingml/2006/table">
            <a:tbl>
              <a:tblPr firstRow="1" firstCol="1" bandRow="1">
                <a:tableStyleId>{5C22544A-7EE6-4342-B048-85BDC9FD1C3A}</a:tableStyleId>
              </a:tblPr>
              <a:tblGrid>
                <a:gridCol w="5580391">
                  <a:extLst>
                    <a:ext uri="{9D8B030D-6E8A-4147-A177-3AD203B41FA5}">
                      <a16:colId xmlns:a16="http://schemas.microsoft.com/office/drawing/2014/main" val="3659610869"/>
                    </a:ext>
                  </a:extLst>
                </a:gridCol>
                <a:gridCol w="5942375">
                  <a:extLst>
                    <a:ext uri="{9D8B030D-6E8A-4147-A177-3AD203B41FA5}">
                      <a16:colId xmlns:a16="http://schemas.microsoft.com/office/drawing/2014/main" val="1422226702"/>
                    </a:ext>
                  </a:extLst>
                </a:gridCol>
              </a:tblGrid>
              <a:tr h="374363">
                <a:tc>
                  <a:txBody>
                    <a:bodyPr/>
                    <a:lstStyle/>
                    <a:p>
                      <a:pPr marL="0" marR="0">
                        <a:lnSpc>
                          <a:spcPct val="100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4183268"/>
                  </a:ext>
                </a:extLst>
              </a:tr>
              <a:tr h="1234868">
                <a:tc>
                  <a:txBody>
                    <a:bodyPr/>
                    <a:lstStyle/>
                    <a:p>
                      <a:pPr marL="0" marR="0">
                        <a:lnSpc>
                          <a:spcPct val="100000"/>
                        </a:lnSpc>
                        <a:spcBef>
                          <a:spcPts val="0"/>
                        </a:spcBef>
                        <a:spcAft>
                          <a:spcPts val="0"/>
                        </a:spcAft>
                      </a:pPr>
                      <a:r>
                        <a:rPr lang="en-US" sz="2400" b="1" dirty="0">
                          <a:solidFill>
                            <a:schemeClr val="tx1"/>
                          </a:solidFill>
                          <a:effectLst/>
                        </a:rPr>
                        <a:t>13</a:t>
                      </a:r>
                      <a:r>
                        <a:rPr lang="en-US" sz="2400" b="0" dirty="0">
                          <a:solidFill>
                            <a:schemeClr val="tx1"/>
                          </a:solidFill>
                          <a:effectLst/>
                        </a:rPr>
                        <a:t> Then Jesus said to the centurion, “Go your way; and as you have believed, so let it be done for you.” And his servant was healed that same hour.</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dirty="0">
                          <a:solidFill>
                            <a:schemeClr val="tx1"/>
                          </a:solidFill>
                          <a:effectLst/>
                        </a:rPr>
                        <a:t>50</a:t>
                      </a:r>
                      <a:r>
                        <a:rPr lang="en-US" sz="2400" b="0" dirty="0">
                          <a:solidFill>
                            <a:schemeClr val="tx1"/>
                          </a:solidFill>
                          <a:effectLst/>
                        </a:rPr>
                        <a:t> Jesus said to him, “Go your way; your son lives.” So the man believed the word that Jesus spoke to him, and he went his way.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1132911"/>
                  </a:ext>
                </a:extLst>
              </a:tr>
              <a:tr h="1113182">
                <a:tc>
                  <a:txBody>
                    <a:bodyPr/>
                    <a:lstStyle/>
                    <a:p>
                      <a:pPr marL="0" marR="0">
                        <a:lnSpc>
                          <a:spcPct val="100000"/>
                        </a:lnSpc>
                        <a:spcBef>
                          <a:spcPts val="0"/>
                        </a:spcBef>
                        <a:spcAft>
                          <a:spcPts val="0"/>
                        </a:spcAft>
                      </a:pPr>
                      <a:r>
                        <a:rPr lang="en-US" sz="2400" b="0" dirty="0">
                          <a:solidFill>
                            <a:schemeClr val="tx1"/>
                          </a:solidFill>
                          <a:effectLst/>
                        </a:rPr>
                        <a:t>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dirty="0">
                          <a:solidFill>
                            <a:schemeClr val="tx1"/>
                          </a:solidFill>
                          <a:effectLst/>
                        </a:rPr>
                        <a:t>51</a:t>
                      </a:r>
                      <a:r>
                        <a:rPr lang="en-US" sz="2400" b="0" dirty="0">
                          <a:solidFill>
                            <a:schemeClr val="tx1"/>
                          </a:solidFill>
                          <a:effectLst/>
                        </a:rPr>
                        <a:t> And as he was now going down, his servants met him and told him, saying, “Your son lives!”</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660900"/>
                  </a:ext>
                </a:extLst>
              </a:tr>
            </a:tbl>
          </a:graphicData>
        </a:graphic>
      </p:graphicFrame>
      <p:graphicFrame>
        <p:nvGraphicFramePr>
          <p:cNvPr id="5" name="Table 4">
            <a:extLst>
              <a:ext uri="{FF2B5EF4-FFF2-40B4-BE49-F238E27FC236}">
                <a16:creationId xmlns:a16="http://schemas.microsoft.com/office/drawing/2014/main" id="{60DF13D9-947A-441B-8BE8-0A4AE5DE7AB0}"/>
              </a:ext>
            </a:extLst>
          </p:cNvPr>
          <p:cNvGraphicFramePr>
            <a:graphicFrameLocks noGrp="1"/>
          </p:cNvGraphicFramePr>
          <p:nvPr>
            <p:extLst>
              <p:ext uri="{D42A27DB-BD31-4B8C-83A1-F6EECF244321}">
                <p14:modId xmlns:p14="http://schemas.microsoft.com/office/powerpoint/2010/main" val="2411626485"/>
              </p:ext>
            </p:extLst>
          </p:nvPr>
        </p:nvGraphicFramePr>
        <p:xfrm>
          <a:off x="337930" y="3210383"/>
          <a:ext cx="11522766" cy="3326466"/>
        </p:xfrm>
        <a:graphic>
          <a:graphicData uri="http://schemas.openxmlformats.org/drawingml/2006/table">
            <a:tbl>
              <a:tblPr firstRow="1" firstCol="1" bandRow="1">
                <a:tableStyleId>{5C22544A-7EE6-4342-B048-85BDC9FD1C3A}</a:tableStyleId>
              </a:tblPr>
              <a:tblGrid>
                <a:gridCol w="11522766">
                  <a:extLst>
                    <a:ext uri="{9D8B030D-6E8A-4147-A177-3AD203B41FA5}">
                      <a16:colId xmlns:a16="http://schemas.microsoft.com/office/drawing/2014/main" val="2424236470"/>
                    </a:ext>
                  </a:extLst>
                </a:gridCol>
              </a:tblGrid>
              <a:tr h="367704">
                <a:tc>
                  <a:txBody>
                    <a:bodyPr/>
                    <a:lstStyle/>
                    <a:p>
                      <a:pPr marL="0" marR="0">
                        <a:lnSpc>
                          <a:spcPct val="100000"/>
                        </a:lnSpc>
                        <a:spcBef>
                          <a:spcPts val="0"/>
                        </a:spcBef>
                        <a:spcAft>
                          <a:spcPts val="75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2659460"/>
                  </a:ext>
                </a:extLst>
              </a:tr>
              <a:tr h="645293">
                <a:tc>
                  <a:txBody>
                    <a:bodyPr/>
                    <a:lstStyle/>
                    <a:p>
                      <a:pPr marL="0" marR="0">
                        <a:lnSpc>
                          <a:spcPct val="100000"/>
                        </a:lnSpc>
                        <a:spcBef>
                          <a:spcPts val="0"/>
                        </a:spcBef>
                        <a:spcAft>
                          <a:spcPts val="750"/>
                        </a:spcAft>
                      </a:pPr>
                      <a:r>
                        <a:rPr lang="en-US" sz="2400" b="1" dirty="0">
                          <a:solidFill>
                            <a:schemeClr val="tx1"/>
                          </a:solidFill>
                          <a:effectLst/>
                        </a:rPr>
                        <a:t>52 </a:t>
                      </a:r>
                      <a:r>
                        <a:rPr lang="en-US" sz="2400" b="0" dirty="0">
                          <a:solidFill>
                            <a:schemeClr val="tx1"/>
                          </a:solidFill>
                          <a:effectLst/>
                        </a:rPr>
                        <a:t>Then he inquired of them the hour when he got better. And they said to him, “Yesterday at the seventh hour the fever left him.”</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838815"/>
                  </a:ext>
                </a:extLst>
              </a:tr>
              <a:tr h="645293">
                <a:tc>
                  <a:txBody>
                    <a:bodyPr/>
                    <a:lstStyle/>
                    <a:p>
                      <a:pPr marL="0" marR="0">
                        <a:lnSpc>
                          <a:spcPct val="100000"/>
                        </a:lnSpc>
                        <a:spcBef>
                          <a:spcPts val="0"/>
                        </a:spcBef>
                        <a:spcAft>
                          <a:spcPts val="750"/>
                        </a:spcAft>
                      </a:pPr>
                      <a:r>
                        <a:rPr lang="en-US" sz="2400" b="1" dirty="0">
                          <a:solidFill>
                            <a:schemeClr val="tx1"/>
                          </a:solidFill>
                          <a:effectLst/>
                        </a:rPr>
                        <a:t>53</a:t>
                      </a:r>
                      <a:r>
                        <a:rPr lang="en-US" sz="2400" b="0" dirty="0">
                          <a:solidFill>
                            <a:schemeClr val="tx1"/>
                          </a:solidFill>
                          <a:effectLst/>
                        </a:rPr>
                        <a:t> So the father knew that it was at the same hour in which Jesus said to him, “Your son lives.” And he himself believed, and his whole household.</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2751723"/>
                  </a:ext>
                </a:extLst>
              </a:tr>
              <a:tr h="398442">
                <a:tc>
                  <a:txBody>
                    <a:bodyPr/>
                    <a:lstStyle/>
                    <a:p>
                      <a:pPr marL="0" marR="0">
                        <a:lnSpc>
                          <a:spcPct val="100000"/>
                        </a:lnSpc>
                        <a:spcBef>
                          <a:spcPts val="0"/>
                        </a:spcBef>
                        <a:spcAft>
                          <a:spcPts val="0"/>
                        </a:spcAft>
                      </a:pPr>
                      <a:r>
                        <a:rPr lang="en-US" sz="2400" b="1" dirty="0">
                          <a:solidFill>
                            <a:schemeClr val="tx1"/>
                          </a:solidFill>
                          <a:effectLst/>
                        </a:rPr>
                        <a:t>54</a:t>
                      </a:r>
                      <a:r>
                        <a:rPr lang="en-US" sz="2400" b="0" dirty="0">
                          <a:solidFill>
                            <a:schemeClr val="tx1"/>
                          </a:solidFill>
                          <a:effectLst/>
                        </a:rPr>
                        <a:t> This again is the </a:t>
                      </a:r>
                      <a:r>
                        <a:rPr lang="en-US" sz="2400" b="1" dirty="0">
                          <a:solidFill>
                            <a:schemeClr val="tx1"/>
                          </a:solidFill>
                          <a:effectLst/>
                        </a:rPr>
                        <a:t>second sign </a:t>
                      </a:r>
                      <a:r>
                        <a:rPr lang="en-US" sz="2400" b="0" dirty="0">
                          <a:solidFill>
                            <a:schemeClr val="tx1"/>
                          </a:solidFill>
                          <a:effectLst/>
                        </a:rPr>
                        <a:t>Jesus did when He had come out of Judea into Galilee.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8455184"/>
                  </a:ext>
                </a:extLst>
              </a:tr>
              <a:tr h="6661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i="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2:</a:t>
                      </a:r>
                      <a:r>
                        <a:rPr lang="en-US" sz="2400" b="1" i="0" kern="1200" baseline="0" dirty="0">
                          <a:solidFill>
                            <a:schemeClr val="tx1"/>
                          </a:solidFill>
                          <a:effectLst/>
                          <a:latin typeface="+mn-lt"/>
                          <a:ea typeface="+mn-ea"/>
                          <a:cs typeface="+mn-cs"/>
                        </a:rPr>
                        <a:t>11 </a:t>
                      </a:r>
                      <a:r>
                        <a:rPr lang="en-US" sz="2400" b="0" i="0" kern="1200" baseline="0" dirty="0">
                          <a:solidFill>
                            <a:schemeClr val="tx1"/>
                          </a:solidFill>
                          <a:effectLst/>
                          <a:latin typeface="+mn-lt"/>
                          <a:ea typeface="+mn-ea"/>
                          <a:cs typeface="+mn-cs"/>
                        </a:rPr>
                        <a:t>This beginning of signs Jesus did in Cana of Galilee, and manifested </a:t>
                      </a:r>
                      <a:r>
                        <a:rPr lang="en-US" sz="2400" b="0" i="0" kern="1200" dirty="0">
                          <a:solidFill>
                            <a:schemeClr val="tx1"/>
                          </a:solidFill>
                          <a:effectLst/>
                          <a:latin typeface="+mn-lt"/>
                          <a:ea typeface="+mn-ea"/>
                          <a:cs typeface="+mn-cs"/>
                        </a:rPr>
                        <a:t>His glory; and His disciples believed in Him.</a:t>
                      </a:r>
                      <a:endParaRPr lang="en-US" sz="2400" b="0" i="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046902"/>
                  </a:ext>
                </a:extLst>
              </a:tr>
            </a:tbl>
          </a:graphicData>
        </a:graphic>
      </p:graphicFrame>
    </p:spTree>
    <p:extLst>
      <p:ext uri="{BB962C8B-B14F-4D97-AF65-F5344CB8AC3E}">
        <p14:creationId xmlns:p14="http://schemas.microsoft.com/office/powerpoint/2010/main" val="2710280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7A6BE89-3BAA-43B8-ADBC-EA20B5B69970}"/>
              </a:ext>
            </a:extLst>
          </p:cNvPr>
          <p:cNvGraphicFramePr>
            <a:graphicFrameLocks noGrp="1"/>
          </p:cNvGraphicFramePr>
          <p:nvPr>
            <p:ph idx="1"/>
            <p:extLst>
              <p:ext uri="{D42A27DB-BD31-4B8C-83A1-F6EECF244321}">
                <p14:modId xmlns:p14="http://schemas.microsoft.com/office/powerpoint/2010/main" val="1048643754"/>
              </p:ext>
            </p:extLst>
          </p:nvPr>
        </p:nvGraphicFramePr>
        <p:xfrm>
          <a:off x="371061" y="379830"/>
          <a:ext cx="11558342" cy="748030"/>
        </p:xfrm>
        <a:graphic>
          <a:graphicData uri="http://schemas.openxmlformats.org/drawingml/2006/table">
            <a:tbl>
              <a:tblPr firstRow="1" firstCol="1" bandRow="1">
                <a:tableStyleId>{5C22544A-7EE6-4342-B048-85BDC9FD1C3A}</a:tableStyleId>
              </a:tblPr>
              <a:tblGrid>
                <a:gridCol w="11558342">
                  <a:extLst>
                    <a:ext uri="{9D8B030D-6E8A-4147-A177-3AD203B41FA5}">
                      <a16:colId xmlns:a16="http://schemas.microsoft.com/office/drawing/2014/main" val="3850077668"/>
                    </a:ext>
                  </a:extLst>
                </a:gridCol>
              </a:tblGrid>
              <a:tr h="333514">
                <a:tc>
                  <a:txBody>
                    <a:bodyPr/>
                    <a:lstStyle/>
                    <a:p>
                      <a:pPr marL="0" marR="0">
                        <a:lnSpc>
                          <a:spcPct val="107000"/>
                        </a:lnSpc>
                        <a:spcBef>
                          <a:spcPts val="0"/>
                        </a:spcBef>
                        <a:spcAft>
                          <a:spcPts val="0"/>
                        </a:spcAft>
                      </a:pPr>
                      <a:r>
                        <a:rPr lang="en-US" sz="2400" dirty="0">
                          <a:solidFill>
                            <a:schemeClr val="tx1"/>
                          </a:solidFill>
                          <a:effectLst/>
                        </a:rPr>
                        <a:t>Matthew 9</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5666939"/>
                  </a:ext>
                </a:extLst>
              </a:tr>
              <a:tr h="35057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b="1" dirty="0">
                          <a:solidFill>
                            <a:schemeClr val="tx1"/>
                          </a:solidFill>
                          <a:effectLst/>
                        </a:rPr>
                        <a:t>1. </a:t>
                      </a:r>
                      <a:r>
                        <a:rPr lang="en-US" sz="2400" b="0" dirty="0">
                          <a:solidFill>
                            <a:schemeClr val="tx1"/>
                          </a:solidFill>
                          <a:effectLst/>
                        </a:rPr>
                        <a:t>So He got into a boat, crossed over, and came to His own city.</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6181849"/>
                  </a:ext>
                </a:extLst>
              </a:tr>
            </a:tbl>
          </a:graphicData>
        </a:graphic>
      </p:graphicFrame>
      <p:graphicFrame>
        <p:nvGraphicFramePr>
          <p:cNvPr id="2" name="Table 1">
            <a:extLst>
              <a:ext uri="{FF2B5EF4-FFF2-40B4-BE49-F238E27FC236}">
                <a16:creationId xmlns:a16="http://schemas.microsoft.com/office/drawing/2014/main" id="{86B0791F-9EFB-49A4-9580-7A4B655CE901}"/>
              </a:ext>
            </a:extLst>
          </p:cNvPr>
          <p:cNvGraphicFramePr>
            <a:graphicFrameLocks noGrp="1"/>
          </p:cNvGraphicFramePr>
          <p:nvPr>
            <p:extLst>
              <p:ext uri="{D42A27DB-BD31-4B8C-83A1-F6EECF244321}">
                <p14:modId xmlns:p14="http://schemas.microsoft.com/office/powerpoint/2010/main" val="2469942299"/>
              </p:ext>
            </p:extLst>
          </p:nvPr>
        </p:nvGraphicFramePr>
        <p:xfrm>
          <a:off x="371061" y="1127861"/>
          <a:ext cx="11558342" cy="2704783"/>
        </p:xfrm>
        <a:graphic>
          <a:graphicData uri="http://schemas.openxmlformats.org/drawingml/2006/table">
            <a:tbl>
              <a:tblPr firstRow="1" firstCol="1" bandRow="1">
                <a:tableStyleId>{5C22544A-7EE6-4342-B048-85BDC9FD1C3A}</a:tableStyleId>
              </a:tblPr>
              <a:tblGrid>
                <a:gridCol w="5773546">
                  <a:extLst>
                    <a:ext uri="{9D8B030D-6E8A-4147-A177-3AD203B41FA5}">
                      <a16:colId xmlns:a16="http://schemas.microsoft.com/office/drawing/2014/main" val="1515191974"/>
                    </a:ext>
                  </a:extLst>
                </a:gridCol>
                <a:gridCol w="5784796">
                  <a:extLst>
                    <a:ext uri="{9D8B030D-6E8A-4147-A177-3AD203B41FA5}">
                      <a16:colId xmlns:a16="http://schemas.microsoft.com/office/drawing/2014/main" val="3039926702"/>
                    </a:ext>
                  </a:extLst>
                </a:gridCol>
              </a:tblGrid>
              <a:tr h="366303">
                <a:tc>
                  <a:txBody>
                    <a:bodyPr/>
                    <a:lstStyle/>
                    <a:p>
                      <a:pPr marL="0" marR="0">
                        <a:lnSpc>
                          <a:spcPct val="107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9846495"/>
                  </a:ext>
                </a:extLst>
              </a:tr>
              <a:tr h="2282706">
                <a:tc>
                  <a:txBody>
                    <a:bodyPr/>
                    <a:lstStyle/>
                    <a:p>
                      <a:pPr marL="0" marR="0">
                        <a:lnSpc>
                          <a:spcPct val="107000"/>
                        </a:lnSpc>
                        <a:spcBef>
                          <a:spcPts val="0"/>
                        </a:spcBef>
                        <a:spcAft>
                          <a:spcPts val="0"/>
                        </a:spcAft>
                      </a:pPr>
                      <a:r>
                        <a:rPr lang="en-US" sz="2400" b="1" dirty="0">
                          <a:solidFill>
                            <a:schemeClr val="tx1"/>
                          </a:solidFill>
                          <a:effectLst/>
                        </a:rPr>
                        <a:t>1 </a:t>
                      </a:r>
                      <a:r>
                        <a:rPr lang="en-US" sz="2400" b="0" dirty="0">
                          <a:solidFill>
                            <a:schemeClr val="tx1"/>
                          </a:solidFill>
                          <a:effectLst/>
                        </a:rPr>
                        <a:t>And again He entered Capernaum after some days, and it was heard that He was in </a:t>
                      </a:r>
                      <a:r>
                        <a:rPr lang="en-US" sz="2400" b="1" dirty="0">
                          <a:solidFill>
                            <a:schemeClr val="tx1"/>
                          </a:solidFill>
                          <a:effectLst/>
                        </a:rPr>
                        <a:t>the house</a:t>
                      </a:r>
                    </a:p>
                    <a:p>
                      <a:pPr marL="0" marR="0">
                        <a:lnSpc>
                          <a:spcPct val="107000"/>
                        </a:lnSpc>
                        <a:spcBef>
                          <a:spcPts val="0"/>
                        </a:spcBef>
                        <a:spcAft>
                          <a:spcPts val="0"/>
                        </a:spcAft>
                      </a:pP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house?  Possibly the one listed below.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17</a:t>
                      </a:r>
                      <a:r>
                        <a:rPr lang="en-US" sz="2400" b="0" dirty="0">
                          <a:solidFill>
                            <a:schemeClr val="tx1"/>
                          </a:solidFill>
                          <a:effectLst/>
                        </a:rPr>
                        <a:t> Now it happened on a certain day, as He was teaching, that there were Pharisees and teachers of the law sitting by, who had come out of every town of Galilee, Judea, and Jerusalem. And the power of the Lord was present to heal them.</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6002494"/>
                  </a:ext>
                </a:extLst>
              </a:tr>
            </a:tbl>
          </a:graphicData>
        </a:graphic>
      </p:graphicFrame>
      <p:graphicFrame>
        <p:nvGraphicFramePr>
          <p:cNvPr id="3" name="Table 2">
            <a:extLst>
              <a:ext uri="{FF2B5EF4-FFF2-40B4-BE49-F238E27FC236}">
                <a16:creationId xmlns:a16="http://schemas.microsoft.com/office/drawing/2014/main" id="{49CB96D0-D94C-434A-AD07-201EFC927336}"/>
              </a:ext>
            </a:extLst>
          </p:cNvPr>
          <p:cNvGraphicFramePr>
            <a:graphicFrameLocks noGrp="1"/>
          </p:cNvGraphicFramePr>
          <p:nvPr>
            <p:extLst>
              <p:ext uri="{D42A27DB-BD31-4B8C-83A1-F6EECF244321}">
                <p14:modId xmlns:p14="http://schemas.microsoft.com/office/powerpoint/2010/main" val="512195487"/>
              </p:ext>
            </p:extLst>
          </p:nvPr>
        </p:nvGraphicFramePr>
        <p:xfrm>
          <a:off x="371061" y="3825392"/>
          <a:ext cx="11558342" cy="1904747"/>
        </p:xfrm>
        <a:graphic>
          <a:graphicData uri="http://schemas.openxmlformats.org/drawingml/2006/table">
            <a:tbl>
              <a:tblPr firstRow="1" firstCol="1" bandRow="1">
                <a:tableStyleId>{5C22544A-7EE6-4342-B048-85BDC9FD1C3A}</a:tableStyleId>
              </a:tblPr>
              <a:tblGrid>
                <a:gridCol w="11558342">
                  <a:extLst>
                    <a:ext uri="{9D8B030D-6E8A-4147-A177-3AD203B41FA5}">
                      <a16:colId xmlns:a16="http://schemas.microsoft.com/office/drawing/2014/main" val="493394840"/>
                    </a:ext>
                  </a:extLst>
                </a:gridCol>
              </a:tblGrid>
              <a:tr h="372591">
                <a:tc>
                  <a:txBody>
                    <a:bodyPr/>
                    <a:lstStyle/>
                    <a:p>
                      <a:pPr marL="0" marR="0">
                        <a:lnSpc>
                          <a:spcPct val="107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4435191"/>
                  </a:ext>
                </a:extLst>
              </a:tr>
              <a:tr h="762452">
                <a:tc>
                  <a:txBody>
                    <a:bodyPr/>
                    <a:lstStyle/>
                    <a:p>
                      <a:pPr marL="0" marR="0">
                        <a:lnSpc>
                          <a:spcPct val="107000"/>
                        </a:lnSpc>
                        <a:spcBef>
                          <a:spcPts val="0"/>
                        </a:spcBef>
                        <a:spcAft>
                          <a:spcPts val="0"/>
                        </a:spcAft>
                      </a:pPr>
                      <a:r>
                        <a:rPr lang="en-US" sz="2400" b="1" dirty="0">
                          <a:solidFill>
                            <a:schemeClr val="tx1"/>
                          </a:solidFill>
                          <a:effectLst/>
                        </a:rPr>
                        <a:t>38</a:t>
                      </a:r>
                      <a:r>
                        <a:rPr lang="en-US" sz="2400" b="0" dirty="0">
                          <a:solidFill>
                            <a:schemeClr val="tx1"/>
                          </a:solidFill>
                          <a:effectLst/>
                        </a:rPr>
                        <a:t> Then Jesus turned, and seeing them following, said to them, “What do you seek?” They said to Him, “Rabbi” (which is to say, when translated, Teacher), “where are You staying?”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6965126"/>
                  </a:ext>
                </a:extLst>
              </a:tr>
              <a:tr h="76245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b="1" dirty="0">
                          <a:solidFill>
                            <a:schemeClr val="tx1"/>
                          </a:solidFill>
                          <a:effectLst/>
                        </a:rPr>
                        <a:t>39</a:t>
                      </a:r>
                      <a:r>
                        <a:rPr lang="en-US" sz="2400" b="0" dirty="0">
                          <a:solidFill>
                            <a:schemeClr val="tx1"/>
                          </a:solidFill>
                          <a:effectLst/>
                        </a:rPr>
                        <a:t> He said to them, “Come and see.” They came and saw where He was staying, and remained with Him that day (now it was about the tenth hour).</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444813"/>
                  </a:ext>
                </a:extLst>
              </a:tr>
            </a:tbl>
          </a:graphicData>
        </a:graphic>
      </p:graphicFrame>
    </p:spTree>
    <p:extLst>
      <p:ext uri="{BB962C8B-B14F-4D97-AF65-F5344CB8AC3E}">
        <p14:creationId xmlns:p14="http://schemas.microsoft.com/office/powerpoint/2010/main" val="171546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E6F49EE-1554-4826-97B7-17B25A70EAA4}"/>
              </a:ext>
            </a:extLst>
          </p:cNvPr>
          <p:cNvGraphicFramePr>
            <a:graphicFrameLocks noGrp="1"/>
          </p:cNvGraphicFramePr>
          <p:nvPr>
            <p:ph idx="1"/>
            <p:extLst>
              <p:ext uri="{D42A27DB-BD31-4B8C-83A1-F6EECF244321}">
                <p14:modId xmlns:p14="http://schemas.microsoft.com/office/powerpoint/2010/main" val="475633930"/>
              </p:ext>
            </p:extLst>
          </p:nvPr>
        </p:nvGraphicFramePr>
        <p:xfrm>
          <a:off x="344557" y="1834101"/>
          <a:ext cx="11330609" cy="2194560"/>
        </p:xfrm>
        <a:graphic>
          <a:graphicData uri="http://schemas.openxmlformats.org/drawingml/2006/table">
            <a:tbl>
              <a:tblPr firstRow="1" firstCol="1" bandRow="1">
                <a:tableStyleId>{5C22544A-7EE6-4342-B048-85BDC9FD1C3A}</a:tableStyleId>
              </a:tblPr>
              <a:tblGrid>
                <a:gridCol w="3772319">
                  <a:extLst>
                    <a:ext uri="{9D8B030D-6E8A-4147-A177-3AD203B41FA5}">
                      <a16:colId xmlns:a16="http://schemas.microsoft.com/office/drawing/2014/main" val="784827057"/>
                    </a:ext>
                  </a:extLst>
                </a:gridCol>
                <a:gridCol w="3778620">
                  <a:extLst>
                    <a:ext uri="{9D8B030D-6E8A-4147-A177-3AD203B41FA5}">
                      <a16:colId xmlns:a16="http://schemas.microsoft.com/office/drawing/2014/main" val="2271447403"/>
                    </a:ext>
                  </a:extLst>
                </a:gridCol>
                <a:gridCol w="3779670">
                  <a:extLst>
                    <a:ext uri="{9D8B030D-6E8A-4147-A177-3AD203B41FA5}">
                      <a16:colId xmlns:a16="http://schemas.microsoft.com/office/drawing/2014/main" val="1913054489"/>
                    </a:ext>
                  </a:extLst>
                </a:gridCol>
              </a:tblGrid>
              <a:tr h="247374">
                <a:tc>
                  <a:txBody>
                    <a:bodyPr/>
                    <a:lstStyle/>
                    <a:p>
                      <a:pPr marL="0" marR="0">
                        <a:lnSpc>
                          <a:spcPct val="100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4605982"/>
                  </a:ext>
                </a:extLst>
              </a:tr>
              <a:tr h="1236870">
                <a:tc>
                  <a:txBody>
                    <a:bodyPr/>
                    <a:lstStyle/>
                    <a:p>
                      <a:pPr marL="0" marR="0">
                        <a:lnSpc>
                          <a:spcPct val="100000"/>
                        </a:lnSpc>
                        <a:spcBef>
                          <a:spcPts val="0"/>
                        </a:spcBef>
                        <a:spcAft>
                          <a:spcPts val="0"/>
                        </a:spcAft>
                      </a:pPr>
                      <a:r>
                        <a:rPr lang="en-US" sz="2400" b="1" dirty="0">
                          <a:solidFill>
                            <a:schemeClr val="tx1"/>
                          </a:solidFill>
                          <a:effectLst/>
                        </a:rPr>
                        <a:t>3</a:t>
                      </a:r>
                      <a:r>
                        <a:rPr lang="en-US" sz="2400" b="0" dirty="0">
                          <a:solidFill>
                            <a:schemeClr val="tx1"/>
                          </a:solidFill>
                          <a:effectLst/>
                        </a:rPr>
                        <a:t> Then they came to Him, bringing a paralytic who was carried by four men.</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dirty="0">
                          <a:solidFill>
                            <a:schemeClr val="tx1"/>
                          </a:solidFill>
                          <a:effectLst/>
                        </a:rPr>
                        <a:t>2</a:t>
                      </a:r>
                      <a:r>
                        <a:rPr lang="en-US" sz="2400" b="0" dirty="0">
                          <a:solidFill>
                            <a:schemeClr val="tx1"/>
                          </a:solidFill>
                          <a:effectLst/>
                        </a:rPr>
                        <a:t> Then behold, they brought to Him a paralytic lying on a bed.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dirty="0">
                          <a:solidFill>
                            <a:schemeClr val="tx1"/>
                          </a:solidFill>
                          <a:effectLst/>
                        </a:rPr>
                        <a:t>18</a:t>
                      </a:r>
                      <a:r>
                        <a:rPr lang="en-US" sz="2400" b="0" dirty="0">
                          <a:solidFill>
                            <a:schemeClr val="tx1"/>
                          </a:solidFill>
                          <a:effectLst/>
                        </a:rPr>
                        <a:t> Then behold, men brought on a bed a man who was paralyzed, whom they sought to bring in and lay before Him.</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6133191"/>
                  </a:ext>
                </a:extLst>
              </a:tr>
            </a:tbl>
          </a:graphicData>
        </a:graphic>
      </p:graphicFrame>
      <p:graphicFrame>
        <p:nvGraphicFramePr>
          <p:cNvPr id="5" name="Table 5">
            <a:extLst>
              <a:ext uri="{FF2B5EF4-FFF2-40B4-BE49-F238E27FC236}">
                <a16:creationId xmlns:a16="http://schemas.microsoft.com/office/drawing/2014/main" id="{CFC12EE0-944F-41C5-9B71-1696022658F3}"/>
              </a:ext>
            </a:extLst>
          </p:cNvPr>
          <p:cNvGraphicFramePr>
            <a:graphicFrameLocks noGrp="1"/>
          </p:cNvGraphicFramePr>
          <p:nvPr>
            <p:extLst>
              <p:ext uri="{D42A27DB-BD31-4B8C-83A1-F6EECF244321}">
                <p14:modId xmlns:p14="http://schemas.microsoft.com/office/powerpoint/2010/main" val="1361668959"/>
              </p:ext>
            </p:extLst>
          </p:nvPr>
        </p:nvGraphicFramePr>
        <p:xfrm>
          <a:off x="344557" y="4028661"/>
          <a:ext cx="11330610" cy="2394145"/>
        </p:xfrm>
        <a:graphic>
          <a:graphicData uri="http://schemas.openxmlformats.org/drawingml/2006/table">
            <a:tbl>
              <a:tblPr firstRow="1" bandRow="1">
                <a:tableStyleId>{5C22544A-7EE6-4342-B048-85BDC9FD1C3A}</a:tableStyleId>
              </a:tblPr>
              <a:tblGrid>
                <a:gridCol w="5665305">
                  <a:extLst>
                    <a:ext uri="{9D8B030D-6E8A-4147-A177-3AD203B41FA5}">
                      <a16:colId xmlns:a16="http://schemas.microsoft.com/office/drawing/2014/main" val="823569630"/>
                    </a:ext>
                  </a:extLst>
                </a:gridCol>
                <a:gridCol w="5665305">
                  <a:extLst>
                    <a:ext uri="{9D8B030D-6E8A-4147-A177-3AD203B41FA5}">
                      <a16:colId xmlns:a16="http://schemas.microsoft.com/office/drawing/2014/main" val="2053647656"/>
                    </a:ext>
                  </a:extLst>
                </a:gridCol>
              </a:tblGrid>
              <a:tr h="410817">
                <a:tc>
                  <a:txBody>
                    <a:bodyPr/>
                    <a:lstStyle/>
                    <a:p>
                      <a:r>
                        <a:rPr lang="en-US" sz="2400" b="1" dirty="0">
                          <a:solidFill>
                            <a:schemeClr val="tx1"/>
                          </a:solidFill>
                        </a:rPr>
                        <a:t>Mark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1" dirty="0">
                          <a:solidFill>
                            <a:schemeClr val="tx1"/>
                          </a:solidFill>
                        </a:rPr>
                        <a:t>Luke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8772026"/>
                  </a:ext>
                </a:extLst>
              </a:tr>
              <a:tr h="1936945">
                <a:tc>
                  <a:txBody>
                    <a:bodyPr/>
                    <a:lstStyle/>
                    <a:p>
                      <a:r>
                        <a:rPr lang="en-US" sz="2400" b="1" kern="1200" dirty="0">
                          <a:solidFill>
                            <a:schemeClr val="tx1"/>
                          </a:solidFill>
                          <a:effectLst/>
                          <a:latin typeface="+mn-lt"/>
                          <a:ea typeface="+mn-ea"/>
                          <a:cs typeface="+mn-cs"/>
                        </a:rPr>
                        <a:t>4</a:t>
                      </a:r>
                      <a:r>
                        <a:rPr lang="en-US" sz="2400" b="0" kern="1200" dirty="0">
                          <a:solidFill>
                            <a:schemeClr val="tx1"/>
                          </a:solidFill>
                          <a:effectLst/>
                          <a:latin typeface="+mn-lt"/>
                          <a:ea typeface="+mn-ea"/>
                          <a:cs typeface="+mn-cs"/>
                        </a:rPr>
                        <a:t> And when they could not come near Him because of the crowd, they uncovered the roof where He was. So when they had broken through, they let down the bed on which the paralytic was lying.</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1" kern="1200" dirty="0">
                          <a:solidFill>
                            <a:schemeClr val="tx1"/>
                          </a:solidFill>
                          <a:effectLst/>
                          <a:latin typeface="+mn-lt"/>
                          <a:ea typeface="+mn-ea"/>
                          <a:cs typeface="+mn-cs"/>
                        </a:rPr>
                        <a:t>19</a:t>
                      </a:r>
                      <a:r>
                        <a:rPr lang="en-US" sz="2400" b="0" kern="1200" dirty="0">
                          <a:solidFill>
                            <a:schemeClr val="tx1"/>
                          </a:solidFill>
                          <a:effectLst/>
                          <a:latin typeface="+mn-lt"/>
                          <a:ea typeface="+mn-ea"/>
                          <a:cs typeface="+mn-cs"/>
                        </a:rPr>
                        <a:t> And when they could not find how they might bring him in, because of the crowd, they went up on the housetop and let him down with </a:t>
                      </a:r>
                      <a:r>
                        <a:rPr lang="en-US" sz="2400" b="0" i="1" kern="1200" dirty="0">
                          <a:solidFill>
                            <a:schemeClr val="tx1"/>
                          </a:solidFill>
                          <a:effectLst/>
                          <a:latin typeface="+mn-lt"/>
                          <a:ea typeface="+mn-ea"/>
                          <a:cs typeface="+mn-cs"/>
                        </a:rPr>
                        <a:t>his</a:t>
                      </a:r>
                      <a:r>
                        <a:rPr lang="en-US" sz="2400" b="0" kern="1200" dirty="0">
                          <a:solidFill>
                            <a:schemeClr val="tx1"/>
                          </a:solidFill>
                          <a:effectLst/>
                          <a:latin typeface="+mn-lt"/>
                          <a:ea typeface="+mn-ea"/>
                          <a:cs typeface="+mn-cs"/>
                        </a:rPr>
                        <a:t> bed through the tiling into the midst before Jesus.</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7838745"/>
                  </a:ext>
                </a:extLst>
              </a:tr>
            </a:tbl>
          </a:graphicData>
        </a:graphic>
      </p:graphicFrame>
      <p:graphicFrame>
        <p:nvGraphicFramePr>
          <p:cNvPr id="2" name="Table 1">
            <a:extLst>
              <a:ext uri="{FF2B5EF4-FFF2-40B4-BE49-F238E27FC236}">
                <a16:creationId xmlns:a16="http://schemas.microsoft.com/office/drawing/2014/main" id="{AA9A87E8-930C-495E-B6A6-ACA60B0910E4}"/>
              </a:ext>
            </a:extLst>
          </p:cNvPr>
          <p:cNvGraphicFramePr>
            <a:graphicFrameLocks noGrp="1"/>
          </p:cNvGraphicFramePr>
          <p:nvPr>
            <p:extLst>
              <p:ext uri="{D42A27DB-BD31-4B8C-83A1-F6EECF244321}">
                <p14:modId xmlns:p14="http://schemas.microsoft.com/office/powerpoint/2010/main" val="1339893190"/>
              </p:ext>
            </p:extLst>
          </p:nvPr>
        </p:nvGraphicFramePr>
        <p:xfrm>
          <a:off x="344557" y="553940"/>
          <a:ext cx="11330609" cy="1280160"/>
        </p:xfrm>
        <a:graphic>
          <a:graphicData uri="http://schemas.openxmlformats.org/drawingml/2006/table">
            <a:tbl>
              <a:tblPr firstRow="1" bandRow="1">
                <a:tableStyleId>{5C22544A-7EE6-4342-B048-85BDC9FD1C3A}</a:tableStyleId>
              </a:tblPr>
              <a:tblGrid>
                <a:gridCol w="11330609">
                  <a:extLst>
                    <a:ext uri="{9D8B030D-6E8A-4147-A177-3AD203B41FA5}">
                      <a16:colId xmlns:a16="http://schemas.microsoft.com/office/drawing/2014/main" val="2898239670"/>
                    </a:ext>
                  </a:extLst>
                </a:gridCol>
              </a:tblGrid>
              <a:tr h="440747">
                <a:tc>
                  <a:txBody>
                    <a:bodyPr/>
                    <a:lstStyle/>
                    <a:p>
                      <a:r>
                        <a:rPr lang="en-US" sz="2400" dirty="0">
                          <a:solidFill>
                            <a:schemeClr val="tx1"/>
                          </a:solidFill>
                        </a:rPr>
                        <a:t>Mark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3872177"/>
                  </a:ext>
                </a:extLst>
              </a:tr>
              <a:tr h="770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tx1"/>
                          </a:solidFill>
                          <a:effectLst/>
                          <a:latin typeface="+mn-lt"/>
                          <a:ea typeface="+mn-ea"/>
                          <a:cs typeface="+mn-cs"/>
                        </a:rPr>
                        <a:t>2 </a:t>
                      </a:r>
                      <a:r>
                        <a:rPr lang="en-US" sz="2400" b="0" kern="1200" dirty="0">
                          <a:solidFill>
                            <a:schemeClr val="tx1"/>
                          </a:solidFill>
                          <a:effectLst/>
                          <a:latin typeface="+mn-lt"/>
                          <a:ea typeface="+mn-ea"/>
                          <a:cs typeface="+mn-cs"/>
                        </a:rPr>
                        <a:t>Immediately many gathered together, so that there was no longer room to receive </a:t>
                      </a:r>
                      <a:r>
                        <a:rPr lang="en-US" sz="2400" b="0" i="1" kern="1200" dirty="0">
                          <a:solidFill>
                            <a:schemeClr val="tx1"/>
                          </a:solidFill>
                          <a:effectLst/>
                          <a:latin typeface="+mn-lt"/>
                          <a:ea typeface="+mn-ea"/>
                          <a:cs typeface="+mn-cs"/>
                        </a:rPr>
                        <a:t>them,</a:t>
                      </a:r>
                      <a:r>
                        <a:rPr lang="en-US" sz="2400" b="0" kern="1200" dirty="0">
                          <a:solidFill>
                            <a:schemeClr val="tx1"/>
                          </a:solidFill>
                          <a:effectLst/>
                          <a:latin typeface="+mn-lt"/>
                          <a:ea typeface="+mn-ea"/>
                          <a:cs typeface="+mn-cs"/>
                        </a:rPr>
                        <a:t> not even near the door. And He preached the word to them.</a:t>
                      </a:r>
                      <a:r>
                        <a:rPr lang="en-US" sz="2400" b="1" kern="1200" dirty="0">
                          <a:solidFill>
                            <a:schemeClr val="tx1"/>
                          </a:solidFill>
                          <a:effectLst/>
                          <a:latin typeface="+mn-lt"/>
                          <a:ea typeface="+mn-ea"/>
                          <a:cs typeface="+mn-cs"/>
                        </a:rPr>
                        <a:t>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7796419"/>
                  </a:ext>
                </a:extLst>
              </a:tr>
            </a:tbl>
          </a:graphicData>
        </a:graphic>
      </p:graphicFrame>
    </p:spTree>
    <p:extLst>
      <p:ext uri="{BB962C8B-B14F-4D97-AF65-F5344CB8AC3E}">
        <p14:creationId xmlns:p14="http://schemas.microsoft.com/office/powerpoint/2010/main" val="1521249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352</Words>
  <Application>Microsoft Office PowerPoint</Application>
  <PresentationFormat>Widescreen</PresentationFormat>
  <Paragraphs>154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191</cp:revision>
  <dcterms:created xsi:type="dcterms:W3CDTF">2019-10-10T18:52:11Z</dcterms:created>
  <dcterms:modified xsi:type="dcterms:W3CDTF">2020-02-26T20:19:01Z</dcterms:modified>
</cp:coreProperties>
</file>