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5" r:id="rId6"/>
    <p:sldId id="266" r:id="rId7"/>
    <p:sldId id="259" r:id="rId8"/>
    <p:sldId id="260" r:id="rId9"/>
    <p:sldId id="261" r:id="rId10"/>
    <p:sldId id="268" r:id="rId11"/>
    <p:sldId id="264" r:id="rId12"/>
    <p:sldId id="263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49" d="100"/>
          <a:sy n="49" d="100"/>
        </p:scale>
        <p:origin x="6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FC101E-C2A7-4298-ADF6-B5AF49E77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55D569F-0480-4C70-9152-C2C5EAD3E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F4764B-DD8A-4170-A691-2F304811B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9E8AF1-E5BF-4FED-AB69-CF47BF20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4537F1-E7BE-46E5-9F7E-76C0DE303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9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8C3FB6-8AB4-438A-9C81-4F7CBDBFD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F882247-D871-4B61-B2DD-34144DAD1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A7EBFF-4609-4E33-895A-5B224EC9A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9AA704-01FD-4866-B258-9F74E2EA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E3E483-520F-4592-A4F6-53AC29069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875271D-E63F-4636-8B6C-22453C1716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0A29629-DE04-4D1A-B764-F801A74F1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8C71E4-8220-40D5-BCED-EBC78F35C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07C81B-E695-4161-8F85-F8E155112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F8617D-4F56-446B-8DB9-295AA6661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5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8C4E3-ABEB-49CF-AE2D-33CB2E15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CE5E8C-C72A-422E-B1A4-1E33D47A1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5831A0-88A7-4267-81F1-51DF0D5D4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E6F12B-3C33-4D46-9D82-0EFE0FF61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63BD03-B9D2-4138-BD40-C99053FC3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2C784C-1149-4941-AB1E-7B45370D2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FA0E37A-CF0F-4938-9866-247F4D399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BC6105-679C-4CEA-A5B9-353CA96A0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F7D50B-4431-4F3F-8F55-CD5320A7E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78C514-C9BC-46E5-95F3-2ED94392C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8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F089C7-EA5C-43BB-864B-A049D5FF2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4FF85A-FF99-4959-8A84-0478E14B0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972251F-9E75-40ED-A37C-C7697F4E2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60A454C-B59F-4893-B7AC-A0BDCB535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DDEB19F-75AC-4489-A630-E49F0EE18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DBF89A0-5C74-4FF3-BEE2-EB293B48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5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139768-D8C5-4B2A-A3A9-E6635B3C6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D2F01A-8A4C-4570-A309-B15A05656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BB035EB-3D6A-40D2-9BC3-9CB861A02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B74357E-19E7-49A1-8286-E1A7CA3FA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3D82C86-BC95-4E58-B88B-DAD631391C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32B3C1A-D7EE-45CB-AF20-085D00C48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6E8E6D3-44AE-4780-8542-36E4A52B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A1EA03E-3B95-499B-B86C-3A6CD854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1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F334C6-5E86-427B-8112-FC5DF94D2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44EA594-81BB-43FC-B95D-30C65FDD9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00F1CB9-F52E-4B39-867B-27DB1C98A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F4D1174-1453-4BFA-AC8E-88851284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7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490EA9F-5D19-4A96-AED9-DBA253D2F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B373C87-961D-4F30-B4E5-FFAF80CD9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04C156E-58CD-4069-82CE-8E52F698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5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B2334A-1731-429A-B6B4-2BD99E487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EEAEAA-B1E8-4941-8E63-7A248AD16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6B142CC-730E-450F-A2A9-C6BFADC83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BDFB7E-D49C-4479-9527-33AC26785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29B03F1-012F-4D39-8D47-E7EA52BFB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FA63E0F-B382-4F7C-94E5-FEC251101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AED41A-F7A9-4388-98AB-1EF6D7084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E085A4-1E1D-4E43-83A0-B2A09FCDEF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E96829-3AA1-44F4-AB3E-77FEB0A4A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FCF8CA5-EF18-47A3-B3C9-CB19BC655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E272FC-0FAE-4501-A020-3C892FCD0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10A7E61-3268-48CA-A17E-7E57ADC2A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6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804F73E-FC7C-459B-BCD2-744C077B8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42FCC8-1707-43E8-BE2D-454557AF6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DBBD91-3394-4B29-9A8A-BC2E28BF1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2142B-6EDB-45A2-908F-16212A1AC8A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1D6AD7-9882-4B37-B672-D512CC4BA4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F080D3-EEA7-4C1C-A1C8-7986962E6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2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Matt%2022:23-33&amp;version=NASB&amp;src=tool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88C675E-0DEF-4D3B-9BF4-003A7B9B5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916" y="361507"/>
            <a:ext cx="11546958" cy="6129234"/>
          </a:xfrm>
        </p:spPr>
        <p:txBody>
          <a:bodyPr>
            <a:noAutofit/>
          </a:bodyPr>
          <a:lstStyle/>
          <a:p>
            <a:r>
              <a:rPr lang="en-US" sz="5400" dirty="0"/>
              <a:t>Thrive Discipleship &amp; Apologetics</a:t>
            </a:r>
          </a:p>
          <a:p>
            <a:pPr>
              <a:lnSpc>
                <a:spcPct val="100000"/>
              </a:lnSpc>
            </a:pPr>
            <a:r>
              <a:rPr lang="en-US" dirty="0"/>
              <a:t>Proverbs 11</a:t>
            </a:r>
          </a:p>
          <a:p>
            <a:pPr>
              <a:lnSpc>
                <a:spcPct val="100000"/>
              </a:lnSpc>
            </a:pPr>
            <a:r>
              <a:rPr lang="en-US" dirty="0"/>
              <a:t>28 Those who trust in their riches will fall,                                                                                                        but the righteous will </a:t>
            </a:r>
            <a:r>
              <a:rPr lang="en-US" b="1" dirty="0"/>
              <a:t>thrive</a:t>
            </a:r>
            <a:r>
              <a:rPr lang="en-US" dirty="0"/>
              <a:t> like a green leaf.</a:t>
            </a:r>
          </a:p>
          <a:p>
            <a:pPr>
              <a:lnSpc>
                <a:spcPct val="100000"/>
              </a:lnSpc>
            </a:pPr>
            <a:r>
              <a:rPr lang="en-US" dirty="0"/>
              <a:t>Jude</a:t>
            </a:r>
          </a:p>
          <a:p>
            <a:pPr>
              <a:lnSpc>
                <a:spcPct val="100000"/>
              </a:lnSpc>
            </a:pPr>
            <a:r>
              <a:rPr lang="en-US" dirty="0"/>
              <a:t>3</a:t>
            </a:r>
            <a:r>
              <a:rPr lang="en-US" b="1" dirty="0"/>
              <a:t> </a:t>
            </a:r>
            <a:r>
              <a:rPr lang="en-US" dirty="0"/>
              <a:t>Beloved, while I was very diligent to write to you concerning our common salvation, I found it necessary to write to you exhorting you to </a:t>
            </a:r>
            <a:r>
              <a:rPr lang="en-US" b="1" dirty="0"/>
              <a:t>contend earnestly for the faith </a:t>
            </a:r>
            <a:r>
              <a:rPr lang="en-US" dirty="0"/>
              <a:t>which was once for all delivered to the saints.</a:t>
            </a:r>
          </a:p>
          <a:p>
            <a:pPr>
              <a:lnSpc>
                <a:spcPct val="100000"/>
              </a:lnSpc>
            </a:pPr>
            <a:r>
              <a:rPr lang="en-US" sz="5400" dirty="0"/>
              <a:t>How To Study The Bible                                 </a:t>
            </a:r>
            <a:r>
              <a:rPr lang="en-US" sz="4400" dirty="0"/>
              <a:t>Learning how to cook for yourself                                   </a:t>
            </a:r>
            <a:r>
              <a:rPr lang="en-US" sz="1800" dirty="0"/>
              <a:t>title borrowed from Chuck Swindoll</a:t>
            </a:r>
            <a:r>
              <a:rPr lang="en-US" sz="4400" dirty="0"/>
              <a:t> </a:t>
            </a:r>
          </a:p>
          <a:p>
            <a:r>
              <a:rPr lang="en-US" b="1" dirty="0"/>
              <a:t>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8213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98C11BB-36B7-4B55-809F-40C156B03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908809"/>
              </p:ext>
            </p:extLst>
          </p:nvPr>
        </p:nvGraphicFramePr>
        <p:xfrm>
          <a:off x="444709" y="457200"/>
          <a:ext cx="11302582" cy="594360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811504">
                  <a:extLst>
                    <a:ext uri="{9D8B030D-6E8A-4147-A177-3AD203B41FA5}">
                      <a16:colId xmlns:a16="http://schemas.microsoft.com/office/drawing/2014/main" xmlns="" val="3127961581"/>
                    </a:ext>
                  </a:extLst>
                </a:gridCol>
                <a:gridCol w="2881687">
                  <a:extLst>
                    <a:ext uri="{9D8B030D-6E8A-4147-A177-3AD203B41FA5}">
                      <a16:colId xmlns:a16="http://schemas.microsoft.com/office/drawing/2014/main" xmlns="" val="1650630581"/>
                    </a:ext>
                  </a:extLst>
                </a:gridCol>
                <a:gridCol w="2804172">
                  <a:extLst>
                    <a:ext uri="{9D8B030D-6E8A-4147-A177-3AD203B41FA5}">
                      <a16:colId xmlns:a16="http://schemas.microsoft.com/office/drawing/2014/main" xmlns="" val="11139834"/>
                    </a:ext>
                  </a:extLst>
                </a:gridCol>
                <a:gridCol w="2805219">
                  <a:extLst>
                    <a:ext uri="{9D8B030D-6E8A-4147-A177-3AD203B41FA5}">
                      <a16:colId xmlns:a16="http://schemas.microsoft.com/office/drawing/2014/main" xmlns="" val="2164894255"/>
                    </a:ext>
                  </a:extLst>
                </a:gridCol>
              </a:tblGrid>
              <a:tr h="397692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Inductive Bible Study Method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3221119"/>
                  </a:ext>
                </a:extLst>
              </a:tr>
              <a:tr h="426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Observation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Interpretation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Correlation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Application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6649686"/>
                  </a:ext>
                </a:extLst>
              </a:tr>
              <a:tr h="51198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 Blessed </a:t>
                      </a:r>
                      <a:r>
                        <a:rPr lang="en-US" sz="3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the man Who walks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in the counsel of the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ungodly, Nor stands in the </a:t>
                      </a:r>
                      <a:r>
                        <a:rPr lang="en-US" sz="3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path of sinners,</a:t>
                      </a:r>
                      <a:r>
                        <a:rPr lang="en-US" sz="3000" b="1" dirty="0"/>
                        <a:t/>
                      </a:r>
                      <a:br>
                        <a:rPr lang="en-US" sz="3000" b="1" dirty="0"/>
                      </a:br>
                      <a:r>
                        <a:rPr lang="en-US" sz="3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 sits in the seat of the scornful;</a:t>
                      </a:r>
                      <a:endParaRPr lang="en-US" sz="3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how happy is the man (person) who does not live by the advice of someone who does not have faith in God. </a:t>
                      </a: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Psalm 25:8 </a:t>
                      </a:r>
                      <a:r>
                        <a:rPr lang="en-US" sz="2800" b="1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 and upright </a:t>
                      </a:r>
                      <a:r>
                        <a:rPr lang="en-US" sz="2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2800" b="0" i="0" kern="1200" cap="small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Lord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Therefore He teaches sinners in the way.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my own life I have everyone in one of two categories.  People I fellowship with, and people I minister to.  </a:t>
                      </a: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356831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3D253EE5-6001-49CE-9B33-0E4AE584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98C11BB-36B7-4B55-809F-40C156B03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963966"/>
              </p:ext>
            </p:extLst>
          </p:nvPr>
        </p:nvGraphicFramePr>
        <p:xfrm>
          <a:off x="444709" y="228599"/>
          <a:ext cx="11302582" cy="605228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811504">
                  <a:extLst>
                    <a:ext uri="{9D8B030D-6E8A-4147-A177-3AD203B41FA5}">
                      <a16:colId xmlns:a16="http://schemas.microsoft.com/office/drawing/2014/main" xmlns="" val="3127961581"/>
                    </a:ext>
                  </a:extLst>
                </a:gridCol>
                <a:gridCol w="2881687">
                  <a:extLst>
                    <a:ext uri="{9D8B030D-6E8A-4147-A177-3AD203B41FA5}">
                      <a16:colId xmlns:a16="http://schemas.microsoft.com/office/drawing/2014/main" xmlns="" val="1650630581"/>
                    </a:ext>
                  </a:extLst>
                </a:gridCol>
                <a:gridCol w="2804172">
                  <a:extLst>
                    <a:ext uri="{9D8B030D-6E8A-4147-A177-3AD203B41FA5}">
                      <a16:colId xmlns:a16="http://schemas.microsoft.com/office/drawing/2014/main" xmlns="" val="11139834"/>
                    </a:ext>
                  </a:extLst>
                </a:gridCol>
                <a:gridCol w="2805219">
                  <a:extLst>
                    <a:ext uri="{9D8B030D-6E8A-4147-A177-3AD203B41FA5}">
                      <a16:colId xmlns:a16="http://schemas.microsoft.com/office/drawing/2014/main" xmlns="" val="2164894255"/>
                    </a:ext>
                  </a:extLst>
                </a:gridCol>
              </a:tblGrid>
              <a:tr h="470444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Inductive Bible Study Method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3221119"/>
                  </a:ext>
                </a:extLst>
              </a:tr>
              <a:tr h="5039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Observation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Interpretation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Correlation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Application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6649686"/>
                  </a:ext>
                </a:extLst>
              </a:tr>
              <a:tr h="50778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 his delight </a:t>
                      </a:r>
                      <a:r>
                        <a:rPr lang="en-US" sz="36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n-US" sz="3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 the law of the </a:t>
                      </a:r>
                      <a:r>
                        <a:rPr lang="en-US" sz="3600" b="0" i="0" kern="1200" cap="small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Lord</a:t>
                      </a:r>
                      <a:r>
                        <a:rPr lang="en-US" sz="3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3600" dirty="0"/>
                        <a:t/>
                      </a:r>
                      <a:br>
                        <a:rPr lang="en-US" sz="3600" dirty="0"/>
                      </a:br>
                      <a:r>
                        <a:rPr lang="en-US" sz="3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in His law he meditates  day and night.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356831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3D253EE5-6001-49CE-9B33-0E4AE584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20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98C11BB-36B7-4B55-809F-40C156B03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968304"/>
              </p:ext>
            </p:extLst>
          </p:nvPr>
        </p:nvGraphicFramePr>
        <p:xfrm>
          <a:off x="444709" y="228600"/>
          <a:ext cx="11302582" cy="5780155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811504">
                  <a:extLst>
                    <a:ext uri="{9D8B030D-6E8A-4147-A177-3AD203B41FA5}">
                      <a16:colId xmlns:a16="http://schemas.microsoft.com/office/drawing/2014/main" xmlns="" val="3127961581"/>
                    </a:ext>
                  </a:extLst>
                </a:gridCol>
                <a:gridCol w="2881687">
                  <a:extLst>
                    <a:ext uri="{9D8B030D-6E8A-4147-A177-3AD203B41FA5}">
                      <a16:colId xmlns:a16="http://schemas.microsoft.com/office/drawing/2014/main" xmlns="" val="1650630581"/>
                    </a:ext>
                  </a:extLst>
                </a:gridCol>
                <a:gridCol w="2804172">
                  <a:extLst>
                    <a:ext uri="{9D8B030D-6E8A-4147-A177-3AD203B41FA5}">
                      <a16:colId xmlns:a16="http://schemas.microsoft.com/office/drawing/2014/main" xmlns="" val="11139834"/>
                    </a:ext>
                  </a:extLst>
                </a:gridCol>
                <a:gridCol w="2805219">
                  <a:extLst>
                    <a:ext uri="{9D8B030D-6E8A-4147-A177-3AD203B41FA5}">
                      <a16:colId xmlns:a16="http://schemas.microsoft.com/office/drawing/2014/main" xmlns="" val="2164894255"/>
                    </a:ext>
                  </a:extLst>
                </a:gridCol>
              </a:tblGrid>
              <a:tr h="378309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Inductive Bible Study Method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3221119"/>
                  </a:ext>
                </a:extLst>
              </a:tr>
              <a:tr h="4052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Observation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Interpretation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Correlation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Application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6649686"/>
                  </a:ext>
                </a:extLst>
              </a:tr>
              <a:tr h="442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 his delight </a:t>
                      </a:r>
                      <a:r>
                        <a:rPr lang="en-US" sz="36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n-US" sz="3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 the law of the </a:t>
                      </a:r>
                      <a:r>
                        <a:rPr lang="en-US" sz="3600" b="0" i="0" kern="1200" cap="small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Lord</a:t>
                      </a:r>
                      <a:r>
                        <a:rPr lang="en-US" sz="3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3600" dirty="0"/>
                        <a:t/>
                      </a:r>
                      <a:br>
                        <a:rPr lang="en-US" sz="3600" dirty="0"/>
                      </a:br>
                      <a:r>
                        <a:rPr lang="en-US" sz="3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in His law he meditates 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(Ponders by talking to himself</a:t>
                      </a:r>
                      <a:r>
                        <a:rPr lang="en-US" sz="3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day and night.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I go through the day I gain the advice and principals to live by thinking over the scriptures and discussing them in my mind.   </a:t>
                      </a: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honest inquiry I also find I need to spend more personal time in God’s word.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356831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3D253EE5-6001-49CE-9B33-0E4AE584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6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659FA9-5B5A-48F8-BCB8-7EAC61970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397564"/>
            <a:ext cx="11290852" cy="61225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Hermeneutics: The Eight Rules of Biblical Interpretation</a:t>
            </a:r>
          </a:p>
          <a:p>
            <a:pPr marL="742950" indent="-742950">
              <a:buAutoNum type="arabicPeriod"/>
            </a:pPr>
            <a:r>
              <a:rPr lang="en-US" b="1" dirty="0"/>
              <a:t>The rule of definition </a:t>
            </a:r>
          </a:p>
          <a:p>
            <a:pPr marL="742950" indent="-742950">
              <a:buAutoNum type="arabicPeriod"/>
            </a:pPr>
            <a:r>
              <a:rPr lang="en-US" b="1" dirty="0"/>
              <a:t>The rule of usage</a:t>
            </a:r>
          </a:p>
          <a:p>
            <a:pPr marL="742950" indent="-742950">
              <a:buAutoNum type="arabicPeriod"/>
            </a:pPr>
            <a:r>
              <a:rPr lang="en-US" b="1" dirty="0"/>
              <a:t>The rule of context</a:t>
            </a:r>
          </a:p>
          <a:p>
            <a:pPr marL="742950" indent="-742950">
              <a:buAutoNum type="arabicPeriod"/>
            </a:pPr>
            <a:r>
              <a:rPr lang="en-US" b="1" dirty="0"/>
              <a:t>The rule of Historic Background</a:t>
            </a:r>
          </a:p>
          <a:p>
            <a:pPr marL="742950" indent="-742950">
              <a:buAutoNum type="arabicPeriod"/>
            </a:pPr>
            <a:r>
              <a:rPr lang="en-US" b="1" dirty="0"/>
              <a:t>The rule of Logic</a:t>
            </a:r>
          </a:p>
          <a:p>
            <a:pPr marL="742950" indent="-742950">
              <a:buAutoNum type="arabicPeriod"/>
            </a:pPr>
            <a:r>
              <a:rPr lang="en-US" b="1" dirty="0"/>
              <a:t>The rule of Precedent</a:t>
            </a:r>
          </a:p>
          <a:p>
            <a:pPr marL="742950" indent="-742950">
              <a:buAutoNum type="arabicPeriod"/>
            </a:pPr>
            <a:r>
              <a:rPr lang="en-US" b="1" dirty="0"/>
              <a:t>The rule of Unity</a:t>
            </a:r>
          </a:p>
          <a:p>
            <a:pPr marL="742950" indent="-742950">
              <a:buAutoNum type="arabicPeriod"/>
            </a:pPr>
            <a:r>
              <a:rPr lang="en-US" b="1" dirty="0"/>
              <a:t>The rule of Interference 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Matt. 22:23-33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Always make sure to have a good Bible commentary to go over after you have worked through some scripture.  </a:t>
            </a:r>
          </a:p>
        </p:txBody>
      </p:sp>
    </p:spTree>
    <p:extLst>
      <p:ext uri="{BB962C8B-B14F-4D97-AF65-F5344CB8AC3E}">
        <p14:creationId xmlns:p14="http://schemas.microsoft.com/office/powerpoint/2010/main" val="3776937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15E747-D070-40AF-BA2C-9943EE2FA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685" y="494675"/>
            <a:ext cx="11092722" cy="6011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It has well been said that when you first come to the Lord and begin to fellowship in a local church, the majority of what you learn about God and the Scriptures comes from the Pastor.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Then as the Good Pastor causes you to become thirsty for more, you will find the majority of what you learn comes from Personal Study.  </a:t>
            </a:r>
            <a:r>
              <a:rPr lang="en-US" sz="2400" dirty="0"/>
              <a:t>Author unknown</a:t>
            </a:r>
          </a:p>
        </p:txBody>
      </p:sp>
    </p:spTree>
    <p:extLst>
      <p:ext uri="{BB962C8B-B14F-4D97-AF65-F5344CB8AC3E}">
        <p14:creationId xmlns:p14="http://schemas.microsoft.com/office/powerpoint/2010/main" val="394383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98C11BB-36B7-4B55-809F-40C156B03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583506"/>
              </p:ext>
            </p:extLst>
          </p:nvPr>
        </p:nvGraphicFramePr>
        <p:xfrm>
          <a:off x="444709" y="457200"/>
          <a:ext cx="11302582" cy="5688676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811504">
                  <a:extLst>
                    <a:ext uri="{9D8B030D-6E8A-4147-A177-3AD203B41FA5}">
                      <a16:colId xmlns:a16="http://schemas.microsoft.com/office/drawing/2014/main" xmlns="" val="3127961581"/>
                    </a:ext>
                  </a:extLst>
                </a:gridCol>
                <a:gridCol w="2881687">
                  <a:extLst>
                    <a:ext uri="{9D8B030D-6E8A-4147-A177-3AD203B41FA5}">
                      <a16:colId xmlns:a16="http://schemas.microsoft.com/office/drawing/2014/main" xmlns="" val="1650630581"/>
                    </a:ext>
                  </a:extLst>
                </a:gridCol>
                <a:gridCol w="2804172">
                  <a:extLst>
                    <a:ext uri="{9D8B030D-6E8A-4147-A177-3AD203B41FA5}">
                      <a16:colId xmlns:a16="http://schemas.microsoft.com/office/drawing/2014/main" xmlns="" val="11139834"/>
                    </a:ext>
                  </a:extLst>
                </a:gridCol>
                <a:gridCol w="2805219">
                  <a:extLst>
                    <a:ext uri="{9D8B030D-6E8A-4147-A177-3AD203B41FA5}">
                      <a16:colId xmlns:a16="http://schemas.microsoft.com/office/drawing/2014/main" xmlns="" val="2164894255"/>
                    </a:ext>
                  </a:extLst>
                </a:gridCol>
              </a:tblGrid>
              <a:tr h="378309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Inductive Bible Study Method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3221119"/>
                  </a:ext>
                </a:extLst>
              </a:tr>
              <a:tr h="4052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Observation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Interpretation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Correlation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Application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6649686"/>
                  </a:ext>
                </a:extLst>
              </a:tr>
              <a:tr h="442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1 </a:t>
                      </a: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Blessed </a:t>
                      </a:r>
                      <a:r>
                        <a:rPr lang="en-US" sz="3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the man Who walks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in the counsel of the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ungodly, Nor stands in the path of sinners,</a:t>
                      </a:r>
                      <a:r>
                        <a:rPr lang="en-US" sz="3000" dirty="0"/>
                        <a:t/>
                      </a:r>
                      <a:br>
                        <a:rPr lang="en-US" sz="3000" dirty="0"/>
                      </a:b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 sits in the seat of the scornful;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356831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3D253EE5-6001-49CE-9B33-0E4AE584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0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98C11BB-36B7-4B55-809F-40C156B03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729650"/>
              </p:ext>
            </p:extLst>
          </p:nvPr>
        </p:nvGraphicFramePr>
        <p:xfrm>
          <a:off x="444709" y="278296"/>
          <a:ext cx="11302582" cy="6401753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811504">
                  <a:extLst>
                    <a:ext uri="{9D8B030D-6E8A-4147-A177-3AD203B41FA5}">
                      <a16:colId xmlns:a16="http://schemas.microsoft.com/office/drawing/2014/main" xmlns="" val="3127961581"/>
                    </a:ext>
                  </a:extLst>
                </a:gridCol>
                <a:gridCol w="2881687">
                  <a:extLst>
                    <a:ext uri="{9D8B030D-6E8A-4147-A177-3AD203B41FA5}">
                      <a16:colId xmlns:a16="http://schemas.microsoft.com/office/drawing/2014/main" xmlns="" val="1650630581"/>
                    </a:ext>
                  </a:extLst>
                </a:gridCol>
                <a:gridCol w="2804172">
                  <a:extLst>
                    <a:ext uri="{9D8B030D-6E8A-4147-A177-3AD203B41FA5}">
                      <a16:colId xmlns:a16="http://schemas.microsoft.com/office/drawing/2014/main" xmlns="" val="11139834"/>
                    </a:ext>
                  </a:extLst>
                </a:gridCol>
                <a:gridCol w="2805219">
                  <a:extLst>
                    <a:ext uri="{9D8B030D-6E8A-4147-A177-3AD203B41FA5}">
                      <a16:colId xmlns:a16="http://schemas.microsoft.com/office/drawing/2014/main" xmlns="" val="2164894255"/>
                    </a:ext>
                  </a:extLst>
                </a:gridCol>
              </a:tblGrid>
              <a:tr h="363871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Inductive Bible Study Method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3221119"/>
                  </a:ext>
                </a:extLst>
              </a:tr>
              <a:tr h="3642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Observation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Interpretation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Correlation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Application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6649686"/>
                  </a:ext>
                </a:extLst>
              </a:tr>
              <a:tr h="55003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 Blessed </a:t>
                      </a:r>
                      <a:r>
                        <a:rPr lang="en-US" sz="29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n-US" sz="2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the man Who </a:t>
                      </a:r>
                      <a:r>
                        <a:rPr lang="en-US" sz="29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walks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(does not move or go) in the counsel of the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ungodly</a:t>
                      </a:r>
                      <a:r>
                        <a:rPr lang="en-US" sz="2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Nor stands in the path of sinners,</a:t>
                      </a:r>
                      <a:r>
                        <a:rPr lang="en-US" sz="2900" dirty="0"/>
                        <a:t/>
                      </a:r>
                      <a:br>
                        <a:rPr lang="en-US" sz="2900" dirty="0"/>
                      </a:br>
                      <a:r>
                        <a:rPr lang="en-US" sz="2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 sits in the seat of the scornful;</a:t>
                      </a:r>
                      <a:endParaRPr lang="en-US" sz="29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how happy is the man (person) who does not live by the advice of someone who does not have faith in God or is hostile to God. </a:t>
                      </a: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0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356831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3D253EE5-6001-49CE-9B33-0E4AE584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83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98C11BB-36B7-4B55-809F-40C156B03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003338"/>
              </p:ext>
            </p:extLst>
          </p:nvPr>
        </p:nvGraphicFramePr>
        <p:xfrm>
          <a:off x="444709" y="457200"/>
          <a:ext cx="11302582" cy="594360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811504">
                  <a:extLst>
                    <a:ext uri="{9D8B030D-6E8A-4147-A177-3AD203B41FA5}">
                      <a16:colId xmlns:a16="http://schemas.microsoft.com/office/drawing/2014/main" xmlns="" val="3127961581"/>
                    </a:ext>
                  </a:extLst>
                </a:gridCol>
                <a:gridCol w="2881687">
                  <a:extLst>
                    <a:ext uri="{9D8B030D-6E8A-4147-A177-3AD203B41FA5}">
                      <a16:colId xmlns:a16="http://schemas.microsoft.com/office/drawing/2014/main" xmlns="" val="1650630581"/>
                    </a:ext>
                  </a:extLst>
                </a:gridCol>
                <a:gridCol w="2804172">
                  <a:extLst>
                    <a:ext uri="{9D8B030D-6E8A-4147-A177-3AD203B41FA5}">
                      <a16:colId xmlns:a16="http://schemas.microsoft.com/office/drawing/2014/main" xmlns="" val="11139834"/>
                    </a:ext>
                  </a:extLst>
                </a:gridCol>
                <a:gridCol w="2805219">
                  <a:extLst>
                    <a:ext uri="{9D8B030D-6E8A-4147-A177-3AD203B41FA5}">
                      <a16:colId xmlns:a16="http://schemas.microsoft.com/office/drawing/2014/main" xmlns="" val="2164894255"/>
                    </a:ext>
                  </a:extLst>
                </a:gridCol>
              </a:tblGrid>
              <a:tr h="397692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Inductive Bible Study Method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3221119"/>
                  </a:ext>
                </a:extLst>
              </a:tr>
              <a:tr h="426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Observation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Interpretation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Correlation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Application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6649686"/>
                  </a:ext>
                </a:extLst>
              </a:tr>
              <a:tr h="51198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 Blessed </a:t>
                      </a:r>
                      <a:r>
                        <a:rPr lang="en-US" sz="3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the man Who walks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in the counsel of the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ungodly, </a:t>
                      </a:r>
                      <a:r>
                        <a:rPr lang="en-US" sz="3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 stands in the path of sinners,</a:t>
                      </a:r>
                      <a:r>
                        <a:rPr lang="en-US" sz="3000" b="1" dirty="0"/>
                        <a:t/>
                      </a:r>
                      <a:br>
                        <a:rPr lang="en-US" sz="3000" b="1" dirty="0"/>
                      </a:b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 sits in the seat of the scornful;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0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356831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3D253EE5-6001-49CE-9B33-0E4AE584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92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98C11BB-36B7-4B55-809F-40C156B03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740890"/>
              </p:ext>
            </p:extLst>
          </p:nvPr>
        </p:nvGraphicFramePr>
        <p:xfrm>
          <a:off x="444709" y="457200"/>
          <a:ext cx="11302582" cy="594360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811504">
                  <a:extLst>
                    <a:ext uri="{9D8B030D-6E8A-4147-A177-3AD203B41FA5}">
                      <a16:colId xmlns:a16="http://schemas.microsoft.com/office/drawing/2014/main" xmlns="" val="3127961581"/>
                    </a:ext>
                  </a:extLst>
                </a:gridCol>
                <a:gridCol w="2881687">
                  <a:extLst>
                    <a:ext uri="{9D8B030D-6E8A-4147-A177-3AD203B41FA5}">
                      <a16:colId xmlns:a16="http://schemas.microsoft.com/office/drawing/2014/main" xmlns="" val="1650630581"/>
                    </a:ext>
                  </a:extLst>
                </a:gridCol>
                <a:gridCol w="2804172">
                  <a:extLst>
                    <a:ext uri="{9D8B030D-6E8A-4147-A177-3AD203B41FA5}">
                      <a16:colId xmlns:a16="http://schemas.microsoft.com/office/drawing/2014/main" xmlns="" val="11139834"/>
                    </a:ext>
                  </a:extLst>
                </a:gridCol>
                <a:gridCol w="2805219">
                  <a:extLst>
                    <a:ext uri="{9D8B030D-6E8A-4147-A177-3AD203B41FA5}">
                      <a16:colId xmlns:a16="http://schemas.microsoft.com/office/drawing/2014/main" xmlns="" val="2164894255"/>
                    </a:ext>
                  </a:extLst>
                </a:gridCol>
              </a:tblGrid>
              <a:tr h="397692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Inductive Bible Study Method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3221119"/>
                  </a:ext>
                </a:extLst>
              </a:tr>
              <a:tr h="426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Observation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Interpretation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Correlation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Application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6649686"/>
                  </a:ext>
                </a:extLst>
              </a:tr>
              <a:tr h="51198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 Blessed </a:t>
                      </a:r>
                      <a:r>
                        <a:rPr lang="en-US" sz="3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the man Who walks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in the counsel of the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ungodly, Nor stands in the path of sinners,</a:t>
                      </a:r>
                      <a:r>
                        <a:rPr lang="en-US" sz="3000" b="0" dirty="0"/>
                        <a:t/>
                      </a:r>
                      <a:br>
                        <a:rPr lang="en-US" sz="3000" b="0" dirty="0"/>
                      </a:br>
                      <a:r>
                        <a:rPr lang="en-US" sz="3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 sits in the seat of the scornful;</a:t>
                      </a:r>
                      <a:endParaRPr lang="en-US" sz="3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0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356831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3D253EE5-6001-49CE-9B33-0E4AE584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03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98C11BB-36B7-4B55-809F-40C156B03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534995"/>
              </p:ext>
            </p:extLst>
          </p:nvPr>
        </p:nvGraphicFramePr>
        <p:xfrm>
          <a:off x="444709" y="457200"/>
          <a:ext cx="11302582" cy="594360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811504">
                  <a:extLst>
                    <a:ext uri="{9D8B030D-6E8A-4147-A177-3AD203B41FA5}">
                      <a16:colId xmlns:a16="http://schemas.microsoft.com/office/drawing/2014/main" xmlns="" val="3127961581"/>
                    </a:ext>
                  </a:extLst>
                </a:gridCol>
                <a:gridCol w="2881687">
                  <a:extLst>
                    <a:ext uri="{9D8B030D-6E8A-4147-A177-3AD203B41FA5}">
                      <a16:colId xmlns:a16="http://schemas.microsoft.com/office/drawing/2014/main" xmlns="" val="1650630581"/>
                    </a:ext>
                  </a:extLst>
                </a:gridCol>
                <a:gridCol w="2804172">
                  <a:extLst>
                    <a:ext uri="{9D8B030D-6E8A-4147-A177-3AD203B41FA5}">
                      <a16:colId xmlns:a16="http://schemas.microsoft.com/office/drawing/2014/main" xmlns="" val="11139834"/>
                    </a:ext>
                  </a:extLst>
                </a:gridCol>
                <a:gridCol w="2805219">
                  <a:extLst>
                    <a:ext uri="{9D8B030D-6E8A-4147-A177-3AD203B41FA5}">
                      <a16:colId xmlns:a16="http://schemas.microsoft.com/office/drawing/2014/main" xmlns="" val="2164894255"/>
                    </a:ext>
                  </a:extLst>
                </a:gridCol>
              </a:tblGrid>
              <a:tr h="397692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Inductive Bible Study Method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3221119"/>
                  </a:ext>
                </a:extLst>
              </a:tr>
              <a:tr h="426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Observation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Interpretation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Correlation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Application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6649686"/>
                  </a:ext>
                </a:extLst>
              </a:tr>
              <a:tr h="51198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 Blessed </a:t>
                      </a:r>
                      <a:r>
                        <a:rPr lang="en-US" sz="3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the man Who walks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in the counsel of the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ungodly, Nor stands in the path of sinners,</a:t>
                      </a:r>
                      <a:r>
                        <a:rPr lang="en-US" sz="3000" dirty="0"/>
                        <a:t/>
                      </a:r>
                      <a:br>
                        <a:rPr lang="en-US" sz="3000" dirty="0"/>
                      </a:b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 sits in the seat of the scornful;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how happy is the man (person) who does not live by the advice of someone who does not have faith in God. </a:t>
                      </a: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3000" b="0" baseline="0" dirty="0">
                          <a:solidFill>
                            <a:schemeClr val="tx1"/>
                          </a:solidFill>
                          <a:effectLst/>
                        </a:rPr>
                        <a:t>1 Corinthians 15:</a:t>
                      </a:r>
                      <a:r>
                        <a:rPr lang="en-US" sz="30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 Do not be deceived: “Evil company corrupts good habits.”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356831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3D253EE5-6001-49CE-9B33-0E4AE584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48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98C11BB-36B7-4B55-809F-40C156B03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454387"/>
              </p:ext>
            </p:extLst>
          </p:nvPr>
        </p:nvGraphicFramePr>
        <p:xfrm>
          <a:off x="444709" y="457200"/>
          <a:ext cx="11302582" cy="594360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811504">
                  <a:extLst>
                    <a:ext uri="{9D8B030D-6E8A-4147-A177-3AD203B41FA5}">
                      <a16:colId xmlns:a16="http://schemas.microsoft.com/office/drawing/2014/main" xmlns="" val="3127961581"/>
                    </a:ext>
                  </a:extLst>
                </a:gridCol>
                <a:gridCol w="2881687">
                  <a:extLst>
                    <a:ext uri="{9D8B030D-6E8A-4147-A177-3AD203B41FA5}">
                      <a16:colId xmlns:a16="http://schemas.microsoft.com/office/drawing/2014/main" xmlns="" val="1650630581"/>
                    </a:ext>
                  </a:extLst>
                </a:gridCol>
                <a:gridCol w="2804172">
                  <a:extLst>
                    <a:ext uri="{9D8B030D-6E8A-4147-A177-3AD203B41FA5}">
                      <a16:colId xmlns:a16="http://schemas.microsoft.com/office/drawing/2014/main" xmlns="" val="11139834"/>
                    </a:ext>
                  </a:extLst>
                </a:gridCol>
                <a:gridCol w="2805219">
                  <a:extLst>
                    <a:ext uri="{9D8B030D-6E8A-4147-A177-3AD203B41FA5}">
                      <a16:colId xmlns:a16="http://schemas.microsoft.com/office/drawing/2014/main" xmlns="" val="2164894255"/>
                    </a:ext>
                  </a:extLst>
                </a:gridCol>
              </a:tblGrid>
              <a:tr h="397692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Inductive Bible Study Method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3221119"/>
                  </a:ext>
                </a:extLst>
              </a:tr>
              <a:tr h="426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Observation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Interpretation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Correlation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Application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6649686"/>
                  </a:ext>
                </a:extLst>
              </a:tr>
              <a:tr h="51198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 Blessed </a:t>
                      </a:r>
                      <a:r>
                        <a:rPr lang="en-US" sz="3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the man </a:t>
                      </a:r>
                      <a:r>
                        <a:rPr lang="en-US" sz="3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walks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in the counsel of the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ungodly, </a:t>
                      </a: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 stands in the path of sinners,</a:t>
                      </a:r>
                      <a:r>
                        <a:rPr lang="en-US" sz="3000" dirty="0"/>
                        <a:t/>
                      </a:r>
                      <a:br>
                        <a:rPr lang="en-US" sz="3000" dirty="0"/>
                      </a:b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 sits in the seat of the scornful;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how happy is the man (person) who does not live by the advice of someone who does not have faith in God. </a:t>
                      </a: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3000" b="0" baseline="0" dirty="0">
                          <a:solidFill>
                            <a:schemeClr val="tx1"/>
                          </a:solidFill>
                          <a:effectLst/>
                        </a:rPr>
                        <a:t>1 Corinthians 15:</a:t>
                      </a:r>
                      <a:r>
                        <a:rPr lang="en-US" sz="30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 Do not be deceived: “Evil company corrupts good habits.”</a:t>
                      </a:r>
                      <a:endParaRPr lang="en-US" sz="30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my opinion the first portion of application is </a:t>
                      </a:r>
                      <a:r>
                        <a:rPr lang="en-US" sz="3000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investigation.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my life do I live by man made principals and advice or God given principals and direction?</a:t>
                      </a: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356831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3D253EE5-6001-49CE-9B33-0E4AE584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21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98C11BB-36B7-4B55-809F-40C156B03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828090"/>
              </p:ext>
            </p:extLst>
          </p:nvPr>
        </p:nvGraphicFramePr>
        <p:xfrm>
          <a:off x="444709" y="457200"/>
          <a:ext cx="11302582" cy="594360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811504">
                  <a:extLst>
                    <a:ext uri="{9D8B030D-6E8A-4147-A177-3AD203B41FA5}">
                      <a16:colId xmlns:a16="http://schemas.microsoft.com/office/drawing/2014/main" xmlns="" val="3127961581"/>
                    </a:ext>
                  </a:extLst>
                </a:gridCol>
                <a:gridCol w="2881687">
                  <a:extLst>
                    <a:ext uri="{9D8B030D-6E8A-4147-A177-3AD203B41FA5}">
                      <a16:colId xmlns:a16="http://schemas.microsoft.com/office/drawing/2014/main" xmlns="" val="1650630581"/>
                    </a:ext>
                  </a:extLst>
                </a:gridCol>
                <a:gridCol w="2804172">
                  <a:extLst>
                    <a:ext uri="{9D8B030D-6E8A-4147-A177-3AD203B41FA5}">
                      <a16:colId xmlns:a16="http://schemas.microsoft.com/office/drawing/2014/main" xmlns="" val="11139834"/>
                    </a:ext>
                  </a:extLst>
                </a:gridCol>
                <a:gridCol w="2805219">
                  <a:extLst>
                    <a:ext uri="{9D8B030D-6E8A-4147-A177-3AD203B41FA5}">
                      <a16:colId xmlns:a16="http://schemas.microsoft.com/office/drawing/2014/main" xmlns="" val="2164894255"/>
                    </a:ext>
                  </a:extLst>
                </a:gridCol>
              </a:tblGrid>
              <a:tr h="397692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Inductive Bible Study Method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3221119"/>
                  </a:ext>
                </a:extLst>
              </a:tr>
              <a:tr h="426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Observation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Interpretation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Correlation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Application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6649686"/>
                  </a:ext>
                </a:extLst>
              </a:tr>
              <a:tr h="51198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 Blessed </a:t>
                      </a:r>
                      <a:r>
                        <a:rPr lang="en-US" sz="3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the man Who walks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in the counsel of the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ungodly, </a:t>
                      </a:r>
                      <a:r>
                        <a:rPr lang="en-US" sz="3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 stands in the path of sinners,</a:t>
                      </a:r>
                      <a:r>
                        <a:rPr lang="en-US" sz="3000" b="1" dirty="0"/>
                        <a:t/>
                      </a:r>
                      <a:br>
                        <a:rPr lang="en-US" sz="3000" b="1" dirty="0"/>
                      </a:b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 sits in the seat of the scornful;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Nor stand still in the path of those who are considered offenders of God’s law.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Psalm 25:8 </a:t>
                      </a:r>
                      <a:r>
                        <a:rPr lang="en-US" sz="2800" b="1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 and upright </a:t>
                      </a:r>
                      <a:r>
                        <a:rPr lang="en-US" sz="2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2800" b="0" i="0" kern="1200" cap="small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Lord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Therefore He teaches sinners in the way.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my own life I have everyone in one of two categories.  People I fellowship with, and people I minister to.  </a:t>
                      </a: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356831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3D253EE5-6001-49CE-9B33-0E4AE584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33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501</Words>
  <Application>Microsoft Office PowerPoint</Application>
  <PresentationFormat>Widescreen</PresentationFormat>
  <Paragraphs>128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Wisner</dc:creator>
  <cp:lastModifiedBy>Steven Romero</cp:lastModifiedBy>
  <cp:revision>17</cp:revision>
  <dcterms:created xsi:type="dcterms:W3CDTF">2019-04-02T22:58:56Z</dcterms:created>
  <dcterms:modified xsi:type="dcterms:W3CDTF">2019-09-19T23:45:07Z</dcterms:modified>
</cp:coreProperties>
</file>