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64" d="100"/>
          <a:sy n="64" d="100"/>
        </p:scale>
        <p:origin x="90" y="42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101E-C2A7-4298-ADF6-B5AF49E77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5D569F-0480-4C70-9152-C2C5EAD3E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F4764B-DD8A-4170-A691-2F304811BA8B}"/>
              </a:ext>
            </a:extLst>
          </p:cNvPr>
          <p:cNvSpPr>
            <a:spLocks noGrp="1"/>
          </p:cNvSpPr>
          <p:nvPr>
            <p:ph type="dt" sz="half" idx="10"/>
          </p:nvPr>
        </p:nvSpPr>
        <p:spPr/>
        <p:txBody>
          <a:bodyPr/>
          <a:lstStyle/>
          <a:p>
            <a:fld id="{6362142B-6EDB-45A2-908F-16212A1AC8A2}" type="datetimeFigureOut">
              <a:rPr lang="en-US" smtClean="0"/>
              <a:t>8/21/2019</a:t>
            </a:fld>
            <a:endParaRPr lang="en-US"/>
          </a:p>
        </p:txBody>
      </p:sp>
      <p:sp>
        <p:nvSpPr>
          <p:cNvPr id="5" name="Footer Placeholder 4">
            <a:extLst>
              <a:ext uri="{FF2B5EF4-FFF2-40B4-BE49-F238E27FC236}">
                <a16:creationId xmlns:a16="http://schemas.microsoft.com/office/drawing/2014/main" id="{1B9E8AF1-E5BF-4FED-AB69-CF47BF204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537F1-E7BE-46E5-9F7E-76C0DE303D0E}"/>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349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3FB6-8AB4-438A-9C81-4F7CBDBFDF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882247-D871-4B61-B2DD-34144DAD19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7EBFF-4609-4E33-895A-5B224EC9A153}"/>
              </a:ext>
            </a:extLst>
          </p:cNvPr>
          <p:cNvSpPr>
            <a:spLocks noGrp="1"/>
          </p:cNvSpPr>
          <p:nvPr>
            <p:ph type="dt" sz="half" idx="10"/>
          </p:nvPr>
        </p:nvSpPr>
        <p:spPr/>
        <p:txBody>
          <a:bodyPr/>
          <a:lstStyle/>
          <a:p>
            <a:fld id="{6362142B-6EDB-45A2-908F-16212A1AC8A2}" type="datetimeFigureOut">
              <a:rPr lang="en-US" smtClean="0"/>
              <a:t>8/21/2019</a:t>
            </a:fld>
            <a:endParaRPr lang="en-US"/>
          </a:p>
        </p:txBody>
      </p:sp>
      <p:sp>
        <p:nvSpPr>
          <p:cNvPr id="5" name="Footer Placeholder 4">
            <a:extLst>
              <a:ext uri="{FF2B5EF4-FFF2-40B4-BE49-F238E27FC236}">
                <a16:creationId xmlns:a16="http://schemas.microsoft.com/office/drawing/2014/main" id="{FA9AA704-01FD-4866-B258-9F74E2EA6F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E3E483-520F-4592-A4F6-53AC29069C9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2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75271D-E63F-4636-8B6C-22453C1716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A29629-DE04-4D1A-B764-F801A74F12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C71E4-8220-40D5-BCED-EBC78F35CE70}"/>
              </a:ext>
            </a:extLst>
          </p:cNvPr>
          <p:cNvSpPr>
            <a:spLocks noGrp="1"/>
          </p:cNvSpPr>
          <p:nvPr>
            <p:ph type="dt" sz="half" idx="10"/>
          </p:nvPr>
        </p:nvSpPr>
        <p:spPr/>
        <p:txBody>
          <a:bodyPr/>
          <a:lstStyle/>
          <a:p>
            <a:fld id="{6362142B-6EDB-45A2-908F-16212A1AC8A2}" type="datetimeFigureOut">
              <a:rPr lang="en-US" smtClean="0"/>
              <a:t>8/21/2019</a:t>
            </a:fld>
            <a:endParaRPr lang="en-US"/>
          </a:p>
        </p:txBody>
      </p:sp>
      <p:sp>
        <p:nvSpPr>
          <p:cNvPr id="5" name="Footer Placeholder 4">
            <a:extLst>
              <a:ext uri="{FF2B5EF4-FFF2-40B4-BE49-F238E27FC236}">
                <a16:creationId xmlns:a16="http://schemas.microsoft.com/office/drawing/2014/main" id="{4807C81B-E695-4161-8F85-F8E155112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8617D-4F56-446B-8DB9-295AA666120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84235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8C4E3-ABEB-49CF-AE2D-33CB2E156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CE5E8C-C72A-422E-B1A4-1E33D47A17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5831A0-88A7-4267-81F1-51DF0D5D4547}"/>
              </a:ext>
            </a:extLst>
          </p:cNvPr>
          <p:cNvSpPr>
            <a:spLocks noGrp="1"/>
          </p:cNvSpPr>
          <p:nvPr>
            <p:ph type="dt" sz="half" idx="10"/>
          </p:nvPr>
        </p:nvSpPr>
        <p:spPr/>
        <p:txBody>
          <a:bodyPr/>
          <a:lstStyle/>
          <a:p>
            <a:fld id="{6362142B-6EDB-45A2-908F-16212A1AC8A2}" type="datetimeFigureOut">
              <a:rPr lang="en-US" smtClean="0"/>
              <a:t>8/21/2019</a:t>
            </a:fld>
            <a:endParaRPr lang="en-US"/>
          </a:p>
        </p:txBody>
      </p:sp>
      <p:sp>
        <p:nvSpPr>
          <p:cNvPr id="5" name="Footer Placeholder 4">
            <a:extLst>
              <a:ext uri="{FF2B5EF4-FFF2-40B4-BE49-F238E27FC236}">
                <a16:creationId xmlns:a16="http://schemas.microsoft.com/office/drawing/2014/main" id="{1AE6F12B-3C33-4D46-9D82-0EFE0FF61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3BD03-B9D2-4138-BD40-C99053FC350A}"/>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42034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C784C-1149-4941-AB1E-7B45370D2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A0E37A-CF0F-4938-9866-247F4D399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BC6105-679C-4CEA-A5B9-353CA96A07FA}"/>
              </a:ext>
            </a:extLst>
          </p:cNvPr>
          <p:cNvSpPr>
            <a:spLocks noGrp="1"/>
          </p:cNvSpPr>
          <p:nvPr>
            <p:ph type="dt" sz="half" idx="10"/>
          </p:nvPr>
        </p:nvSpPr>
        <p:spPr/>
        <p:txBody>
          <a:bodyPr/>
          <a:lstStyle/>
          <a:p>
            <a:fld id="{6362142B-6EDB-45A2-908F-16212A1AC8A2}" type="datetimeFigureOut">
              <a:rPr lang="en-US" smtClean="0"/>
              <a:t>8/21/2019</a:t>
            </a:fld>
            <a:endParaRPr lang="en-US"/>
          </a:p>
        </p:txBody>
      </p:sp>
      <p:sp>
        <p:nvSpPr>
          <p:cNvPr id="5" name="Footer Placeholder 4">
            <a:extLst>
              <a:ext uri="{FF2B5EF4-FFF2-40B4-BE49-F238E27FC236}">
                <a16:creationId xmlns:a16="http://schemas.microsoft.com/office/drawing/2014/main" id="{34F7D50B-4431-4F3F-8F55-CD5320A7E0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8C514-C9BC-46E5-95F3-2ED94392C94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32838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89C7-EA5C-43BB-864B-A049D5FF2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FF85A-FF99-4959-8A84-0478E14B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72251F-9E75-40ED-A37C-C7697F4E2A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0A454C-B59F-4893-B7AC-A0BDCB535B7A}"/>
              </a:ext>
            </a:extLst>
          </p:cNvPr>
          <p:cNvSpPr>
            <a:spLocks noGrp="1"/>
          </p:cNvSpPr>
          <p:nvPr>
            <p:ph type="dt" sz="half" idx="10"/>
          </p:nvPr>
        </p:nvSpPr>
        <p:spPr/>
        <p:txBody>
          <a:bodyPr/>
          <a:lstStyle/>
          <a:p>
            <a:fld id="{6362142B-6EDB-45A2-908F-16212A1AC8A2}" type="datetimeFigureOut">
              <a:rPr lang="en-US" smtClean="0"/>
              <a:t>8/21/2019</a:t>
            </a:fld>
            <a:endParaRPr lang="en-US"/>
          </a:p>
        </p:txBody>
      </p:sp>
      <p:sp>
        <p:nvSpPr>
          <p:cNvPr id="6" name="Footer Placeholder 5">
            <a:extLst>
              <a:ext uri="{FF2B5EF4-FFF2-40B4-BE49-F238E27FC236}">
                <a16:creationId xmlns:a16="http://schemas.microsoft.com/office/drawing/2014/main" id="{CDDEB19F-75AC-4489-A630-E49F0EE183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BF89A0-5C74-4FF3-BEE2-EB293B482347}"/>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331005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9768-D8C5-4B2A-A3A9-E6635B3C62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D2F01A-8A4C-4570-A309-B15A05656D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B035EB-3D6A-40D2-9BC3-9CB861A02D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4357E-19E7-49A1-8286-E1A7CA3FA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D82C86-BC95-4E58-B88B-DAD631391C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2B3C1A-D7EE-45CB-AF20-085D00C48966}"/>
              </a:ext>
            </a:extLst>
          </p:cNvPr>
          <p:cNvSpPr>
            <a:spLocks noGrp="1"/>
          </p:cNvSpPr>
          <p:nvPr>
            <p:ph type="dt" sz="half" idx="10"/>
          </p:nvPr>
        </p:nvSpPr>
        <p:spPr/>
        <p:txBody>
          <a:bodyPr/>
          <a:lstStyle/>
          <a:p>
            <a:fld id="{6362142B-6EDB-45A2-908F-16212A1AC8A2}" type="datetimeFigureOut">
              <a:rPr lang="en-US" smtClean="0"/>
              <a:t>8/21/2019</a:t>
            </a:fld>
            <a:endParaRPr lang="en-US"/>
          </a:p>
        </p:txBody>
      </p:sp>
      <p:sp>
        <p:nvSpPr>
          <p:cNvPr id="8" name="Footer Placeholder 7">
            <a:extLst>
              <a:ext uri="{FF2B5EF4-FFF2-40B4-BE49-F238E27FC236}">
                <a16:creationId xmlns:a16="http://schemas.microsoft.com/office/drawing/2014/main" id="{B6E8E6D3-44AE-4780-8542-36E4A52BF1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1EA03E-3B95-499B-B86C-3A6CD854FD79}"/>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56481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334C6-5E86-427B-8112-FC5DF94D24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4EA594-81BB-43FC-B95D-30C65FDD9082}"/>
              </a:ext>
            </a:extLst>
          </p:cNvPr>
          <p:cNvSpPr>
            <a:spLocks noGrp="1"/>
          </p:cNvSpPr>
          <p:nvPr>
            <p:ph type="dt" sz="half" idx="10"/>
          </p:nvPr>
        </p:nvSpPr>
        <p:spPr/>
        <p:txBody>
          <a:bodyPr/>
          <a:lstStyle/>
          <a:p>
            <a:fld id="{6362142B-6EDB-45A2-908F-16212A1AC8A2}" type="datetimeFigureOut">
              <a:rPr lang="en-US" smtClean="0"/>
              <a:t>8/21/2019</a:t>
            </a:fld>
            <a:endParaRPr lang="en-US"/>
          </a:p>
        </p:txBody>
      </p:sp>
      <p:sp>
        <p:nvSpPr>
          <p:cNvPr id="4" name="Footer Placeholder 3">
            <a:extLst>
              <a:ext uri="{FF2B5EF4-FFF2-40B4-BE49-F238E27FC236}">
                <a16:creationId xmlns:a16="http://schemas.microsoft.com/office/drawing/2014/main" id="{700F1CB9-F52E-4B39-867B-27DB1C98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4D1174-1453-4BFA-AC8E-88851284E806}"/>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27307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0EA9F-5D19-4A96-AED9-DBA253D2F6E2}"/>
              </a:ext>
            </a:extLst>
          </p:cNvPr>
          <p:cNvSpPr>
            <a:spLocks noGrp="1"/>
          </p:cNvSpPr>
          <p:nvPr>
            <p:ph type="dt" sz="half" idx="10"/>
          </p:nvPr>
        </p:nvSpPr>
        <p:spPr/>
        <p:txBody>
          <a:bodyPr/>
          <a:lstStyle/>
          <a:p>
            <a:fld id="{6362142B-6EDB-45A2-908F-16212A1AC8A2}" type="datetimeFigureOut">
              <a:rPr lang="en-US" smtClean="0"/>
              <a:t>8/21/2019</a:t>
            </a:fld>
            <a:endParaRPr lang="en-US"/>
          </a:p>
        </p:txBody>
      </p:sp>
      <p:sp>
        <p:nvSpPr>
          <p:cNvPr id="3" name="Footer Placeholder 2">
            <a:extLst>
              <a:ext uri="{FF2B5EF4-FFF2-40B4-BE49-F238E27FC236}">
                <a16:creationId xmlns:a16="http://schemas.microsoft.com/office/drawing/2014/main" id="{1B373C87-961D-4F30-B4E5-FFAF80CD9E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4C156E-58CD-4069-82CE-8E52F698A2E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715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2334A-1731-429A-B6B4-2BD99E487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EEAEAA-B1E8-4941-8E63-7A248AD16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B142CC-730E-450F-A2A9-C6BFADC83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BDFB7E-D49C-4479-9527-33AC267853C4}"/>
              </a:ext>
            </a:extLst>
          </p:cNvPr>
          <p:cNvSpPr>
            <a:spLocks noGrp="1"/>
          </p:cNvSpPr>
          <p:nvPr>
            <p:ph type="dt" sz="half" idx="10"/>
          </p:nvPr>
        </p:nvSpPr>
        <p:spPr/>
        <p:txBody>
          <a:bodyPr/>
          <a:lstStyle/>
          <a:p>
            <a:fld id="{6362142B-6EDB-45A2-908F-16212A1AC8A2}" type="datetimeFigureOut">
              <a:rPr lang="en-US" smtClean="0"/>
              <a:t>8/21/2019</a:t>
            </a:fld>
            <a:endParaRPr lang="en-US"/>
          </a:p>
        </p:txBody>
      </p:sp>
      <p:sp>
        <p:nvSpPr>
          <p:cNvPr id="6" name="Footer Placeholder 5">
            <a:extLst>
              <a:ext uri="{FF2B5EF4-FFF2-40B4-BE49-F238E27FC236}">
                <a16:creationId xmlns:a16="http://schemas.microsoft.com/office/drawing/2014/main" id="{C29B03F1-012F-4D39-8D47-E7EA52BFBA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A63E0F-B382-4F7C-94E5-FEC2511016C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0982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D41A-F7A9-4388-98AB-1EF6D7084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E085A4-1E1D-4E43-83A0-B2A09FCDEF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E96829-3AA1-44F4-AB3E-77FEB0A4A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CF8CA5-EF18-47A3-B3C9-CB19BC6558B6}"/>
              </a:ext>
            </a:extLst>
          </p:cNvPr>
          <p:cNvSpPr>
            <a:spLocks noGrp="1"/>
          </p:cNvSpPr>
          <p:nvPr>
            <p:ph type="dt" sz="half" idx="10"/>
          </p:nvPr>
        </p:nvSpPr>
        <p:spPr/>
        <p:txBody>
          <a:bodyPr/>
          <a:lstStyle/>
          <a:p>
            <a:fld id="{6362142B-6EDB-45A2-908F-16212A1AC8A2}" type="datetimeFigureOut">
              <a:rPr lang="en-US" smtClean="0"/>
              <a:t>8/21/2019</a:t>
            </a:fld>
            <a:endParaRPr lang="en-US"/>
          </a:p>
        </p:txBody>
      </p:sp>
      <p:sp>
        <p:nvSpPr>
          <p:cNvPr id="6" name="Footer Placeholder 5">
            <a:extLst>
              <a:ext uri="{FF2B5EF4-FFF2-40B4-BE49-F238E27FC236}">
                <a16:creationId xmlns:a16="http://schemas.microsoft.com/office/drawing/2014/main" id="{95E272FC-0FAE-4501-A020-3C892FCD0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0A7E61-3268-48CA-A17E-7E57ADC2AEF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76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4F73E-FC7C-459B-BCD2-744C077B86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42FCC8-1707-43E8-BE2D-454557AF6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BBD91-3394-4B29-9A8A-BC2E28BF11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2142B-6EDB-45A2-908F-16212A1AC8A2}" type="datetimeFigureOut">
              <a:rPr lang="en-US" smtClean="0"/>
              <a:t>8/21/2019</a:t>
            </a:fld>
            <a:endParaRPr lang="en-US"/>
          </a:p>
        </p:txBody>
      </p:sp>
      <p:sp>
        <p:nvSpPr>
          <p:cNvPr id="5" name="Footer Placeholder 4">
            <a:extLst>
              <a:ext uri="{FF2B5EF4-FFF2-40B4-BE49-F238E27FC236}">
                <a16:creationId xmlns:a16="http://schemas.microsoft.com/office/drawing/2014/main" id="{431D6AD7-9882-4B37-B672-D512CC4BA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F080D3-EEA7-4C1C-A1C8-7986962E63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A30CC-B8EB-4BC9-86D5-36A0594B46E8}" type="slidenum">
              <a:rPr lang="en-US" smtClean="0"/>
              <a:t>‹#›</a:t>
            </a:fld>
            <a:endParaRPr lang="en-US"/>
          </a:p>
        </p:txBody>
      </p:sp>
    </p:spTree>
    <p:extLst>
      <p:ext uri="{BB962C8B-B14F-4D97-AF65-F5344CB8AC3E}">
        <p14:creationId xmlns:p14="http://schemas.microsoft.com/office/powerpoint/2010/main" val="194102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about-jesus.org/complete-chart-prophecies-jesus.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allaboutarchaeology.org/dead-sea-scrolls.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8C675E-0DEF-4D3B-9BF4-003A7B9B54B8}"/>
              </a:ext>
            </a:extLst>
          </p:cNvPr>
          <p:cNvSpPr>
            <a:spLocks noGrp="1"/>
          </p:cNvSpPr>
          <p:nvPr>
            <p:ph type="subTitle" idx="1"/>
          </p:nvPr>
        </p:nvSpPr>
        <p:spPr>
          <a:xfrm>
            <a:off x="233916" y="361507"/>
            <a:ext cx="11546958" cy="5949352"/>
          </a:xfrm>
        </p:spPr>
        <p:txBody>
          <a:bodyPr>
            <a:noAutofit/>
          </a:bodyPr>
          <a:lstStyle/>
          <a:p>
            <a:r>
              <a:rPr lang="en-US" sz="5400" dirty="0"/>
              <a:t>Thrive Discipleship &amp; Apologetics</a:t>
            </a:r>
          </a:p>
          <a:p>
            <a:pPr>
              <a:lnSpc>
                <a:spcPct val="100000"/>
              </a:lnSpc>
            </a:pPr>
            <a:r>
              <a:rPr lang="en-US" dirty="0"/>
              <a:t>Proverbs 11</a:t>
            </a:r>
          </a:p>
          <a:p>
            <a:pPr>
              <a:lnSpc>
                <a:spcPct val="100000"/>
              </a:lnSpc>
            </a:pPr>
            <a:r>
              <a:rPr lang="en-US" dirty="0"/>
              <a:t>28 Those who trust in their riches will fall,                                                                                                        but the righteous will </a:t>
            </a:r>
            <a:r>
              <a:rPr lang="en-US" b="1" dirty="0"/>
              <a:t>thrive</a:t>
            </a:r>
            <a:r>
              <a:rPr lang="en-US" dirty="0"/>
              <a:t> like a green leaf.</a:t>
            </a:r>
          </a:p>
          <a:p>
            <a:pPr>
              <a:lnSpc>
                <a:spcPct val="100000"/>
              </a:lnSpc>
            </a:pPr>
            <a:r>
              <a:rPr lang="en-US" dirty="0"/>
              <a:t>Jude</a:t>
            </a:r>
          </a:p>
          <a:p>
            <a:pPr>
              <a:lnSpc>
                <a:spcPct val="100000"/>
              </a:lnSpc>
            </a:pPr>
            <a:r>
              <a:rPr lang="en-US" dirty="0"/>
              <a:t>3</a:t>
            </a:r>
            <a:r>
              <a:rPr lang="en-US" b="1" dirty="0"/>
              <a:t> </a:t>
            </a:r>
            <a:r>
              <a:rPr lang="en-US" dirty="0"/>
              <a:t>Beloved, while I was very diligent to write to you concerning our common salvation, I found it necessary to write to you exhorting you to </a:t>
            </a:r>
            <a:r>
              <a:rPr lang="en-US" b="1" dirty="0"/>
              <a:t>contend earnestly for the faith </a:t>
            </a:r>
            <a:r>
              <a:rPr lang="en-US" dirty="0"/>
              <a:t>which was once for all delivered to the saints.</a:t>
            </a:r>
          </a:p>
          <a:p>
            <a:pPr>
              <a:lnSpc>
                <a:spcPct val="100000"/>
              </a:lnSpc>
            </a:pPr>
            <a:r>
              <a:rPr lang="en-US" sz="5400" dirty="0"/>
              <a:t>The Integrity of Scripture</a:t>
            </a:r>
          </a:p>
          <a:p>
            <a:r>
              <a:rPr lang="en-US" b="1" dirty="0"/>
              <a:t> John 17</a:t>
            </a:r>
          </a:p>
          <a:p>
            <a:r>
              <a:rPr lang="en-US" b="1" dirty="0"/>
              <a:t>17</a:t>
            </a:r>
            <a:r>
              <a:rPr lang="en-US" dirty="0"/>
              <a:t> Sanctify them by Your truth. Your word is truth.</a:t>
            </a:r>
            <a:endParaRPr lang="en-US" sz="3600" dirty="0"/>
          </a:p>
        </p:txBody>
      </p:sp>
    </p:spTree>
    <p:extLst>
      <p:ext uri="{BB962C8B-B14F-4D97-AF65-F5344CB8AC3E}">
        <p14:creationId xmlns:p14="http://schemas.microsoft.com/office/powerpoint/2010/main" val="2408213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D565DD-B158-4DE7-9A22-C3D5073C9A54}"/>
              </a:ext>
            </a:extLst>
          </p:cNvPr>
          <p:cNvSpPr>
            <a:spLocks noGrp="1"/>
          </p:cNvSpPr>
          <p:nvPr>
            <p:ph idx="1"/>
          </p:nvPr>
        </p:nvSpPr>
        <p:spPr>
          <a:xfrm>
            <a:off x="404734" y="239843"/>
            <a:ext cx="10949066" cy="5937120"/>
          </a:xfrm>
        </p:spPr>
        <p:txBody>
          <a:bodyPr>
            <a:noAutofit/>
          </a:bodyPr>
          <a:lstStyle/>
          <a:p>
            <a:pPr marL="0" indent="0">
              <a:buNone/>
            </a:pPr>
            <a:r>
              <a:rPr lang="en-US" b="1" dirty="0"/>
              <a:t>Paul, </a:t>
            </a:r>
            <a:r>
              <a:rPr lang="en-US" dirty="0"/>
              <a:t>the apostle, who before was called Saul, after his great travail and unspeakable labors in promoting the Gospel of Christ, suffered also in this first persecution under Nero. Abdias, </a:t>
            </a:r>
            <a:r>
              <a:rPr lang="en-US" dirty="0" err="1"/>
              <a:t>declareth</a:t>
            </a:r>
            <a:r>
              <a:rPr lang="en-US" dirty="0"/>
              <a:t> that under his execution Nero sent two of his esquires, </a:t>
            </a:r>
            <a:r>
              <a:rPr lang="en-US" dirty="0" err="1"/>
              <a:t>Ferega</a:t>
            </a:r>
            <a:r>
              <a:rPr lang="en-US" dirty="0"/>
              <a:t> and </a:t>
            </a:r>
            <a:r>
              <a:rPr lang="en-US" dirty="0" err="1"/>
              <a:t>Parthemius</a:t>
            </a:r>
            <a:r>
              <a:rPr lang="en-US" dirty="0"/>
              <a:t>, to bring him word of his death. They, coming to Paul instructing the people, desired him to pray for them, that they might believe; who told them that shortly after they should believe and be baptized at His sepulcher. This done, the soldiers came and led him out of the city to the place of execution, where he, after his prayers made, gave his neck to the sword.</a:t>
            </a:r>
          </a:p>
          <a:p>
            <a:pPr marL="0" indent="0">
              <a:buNone/>
            </a:pPr>
            <a:r>
              <a:rPr lang="en-US" b="1" dirty="0"/>
              <a:t>Jude t</a:t>
            </a:r>
            <a:r>
              <a:rPr lang="en-US" dirty="0"/>
              <a:t>he brother of James, was commonly called Thaddeus. He was crucified at Edessa, A.D. 72.</a:t>
            </a:r>
          </a:p>
          <a:p>
            <a:pPr marL="0" indent="0">
              <a:buNone/>
            </a:pPr>
            <a:r>
              <a:rPr lang="en-US" b="1" dirty="0"/>
              <a:t>Bartholomew</a:t>
            </a:r>
            <a:r>
              <a:rPr lang="en-US" dirty="0"/>
              <a:t> preached in several countries, and having translated the Gospel of Matthew into the language of India, he propagated it in that country. He was at length cruelly beaten and then crucified by the impatient idolaters.</a:t>
            </a:r>
          </a:p>
        </p:txBody>
      </p:sp>
    </p:spTree>
    <p:extLst>
      <p:ext uri="{BB962C8B-B14F-4D97-AF65-F5344CB8AC3E}">
        <p14:creationId xmlns:p14="http://schemas.microsoft.com/office/powerpoint/2010/main" val="4291431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8D796-F0F6-48C5-8F6B-E5988C2DD301}"/>
              </a:ext>
            </a:extLst>
          </p:cNvPr>
          <p:cNvSpPr>
            <a:spLocks noGrp="1"/>
          </p:cNvSpPr>
          <p:nvPr>
            <p:ph idx="1"/>
          </p:nvPr>
        </p:nvSpPr>
        <p:spPr>
          <a:xfrm>
            <a:off x="404734" y="389744"/>
            <a:ext cx="10949066" cy="5787219"/>
          </a:xfrm>
        </p:spPr>
        <p:txBody>
          <a:bodyPr>
            <a:normAutofit/>
          </a:bodyPr>
          <a:lstStyle/>
          <a:p>
            <a:pPr marL="0" indent="0">
              <a:buNone/>
            </a:pPr>
            <a:r>
              <a:rPr lang="en-US" sz="3000" b="1" dirty="0"/>
              <a:t>Thomas</a:t>
            </a:r>
            <a:r>
              <a:rPr lang="en-US" sz="3000" dirty="0"/>
              <a:t> Called Didymus, preached the Gospel in Parthia and India, where exciting the rage of the pagan priests, he was martyred by being thrust through with a spear.</a:t>
            </a:r>
          </a:p>
          <a:p>
            <a:pPr marL="0" indent="0">
              <a:buNone/>
            </a:pPr>
            <a:r>
              <a:rPr lang="en-US" sz="3000" b="1" dirty="0"/>
              <a:t>Simon</a:t>
            </a:r>
            <a:r>
              <a:rPr lang="en-US" sz="3000" dirty="0"/>
              <a:t> the Zealot, preached the Gospel in Mauritania, Africa, and even in Britain, in which latter country he was crucified, A.D. 74.</a:t>
            </a:r>
          </a:p>
          <a:p>
            <a:pPr marL="0" indent="0">
              <a:buNone/>
            </a:pPr>
            <a:r>
              <a:rPr lang="en-US" sz="3000" b="1" dirty="0"/>
              <a:t>John</a:t>
            </a:r>
            <a:r>
              <a:rPr lang="en-US" sz="3000" dirty="0"/>
              <a:t> the "beloved disciple," was brother to James the Great. The churches of Smyrna, Pergamos, Sardis, Philadelphia, Laodicea, and Thyatira, were founded by him. From Ephesus he was ordered to be sent to Rome, where it is affirmed he was cast into a cauldron of boiling oil. He escaped by miracle, without injury. Domitian afterwards banished him to the Isle of Patmos, where he wrote the Book of Revelation. Nerva, the successor of Domitian, recalled him. He was the only apostle who escaped a violent death.</a:t>
            </a:r>
          </a:p>
          <a:p>
            <a:pPr marL="0" indent="0">
              <a:buNone/>
            </a:pPr>
            <a:endParaRPr lang="en-US" dirty="0"/>
          </a:p>
          <a:p>
            <a:endParaRPr lang="en-US" dirty="0"/>
          </a:p>
        </p:txBody>
      </p:sp>
    </p:spTree>
    <p:extLst>
      <p:ext uri="{BB962C8B-B14F-4D97-AF65-F5344CB8AC3E}">
        <p14:creationId xmlns:p14="http://schemas.microsoft.com/office/powerpoint/2010/main" val="2859918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EF47D4-B13B-416E-8A10-54FEC338158F}"/>
              </a:ext>
            </a:extLst>
          </p:cNvPr>
          <p:cNvSpPr>
            <a:spLocks noGrp="1"/>
          </p:cNvSpPr>
          <p:nvPr>
            <p:ph idx="1"/>
          </p:nvPr>
        </p:nvSpPr>
        <p:spPr>
          <a:xfrm>
            <a:off x="434715" y="374754"/>
            <a:ext cx="11152682" cy="5936105"/>
          </a:xfrm>
        </p:spPr>
        <p:txBody>
          <a:bodyPr/>
          <a:lstStyle/>
          <a:p>
            <a:pPr marL="0" indent="0">
              <a:buNone/>
            </a:pPr>
            <a:r>
              <a:rPr lang="en-US" dirty="0"/>
              <a:t>What can we conclude about the early Church Martyrs?</a:t>
            </a:r>
          </a:p>
          <a:p>
            <a:pPr marL="0" indent="0">
              <a:buNone/>
            </a:pPr>
            <a:endParaRPr lang="en-US" dirty="0"/>
          </a:p>
          <a:p>
            <a:pPr marL="514350" indent="-514350">
              <a:buAutoNum type="arabicPeriod"/>
            </a:pPr>
            <a:r>
              <a:rPr lang="en-US" dirty="0"/>
              <a:t>They all died for their faith.</a:t>
            </a:r>
          </a:p>
          <a:p>
            <a:pPr marL="514350" indent="-514350">
              <a:buAutoNum type="arabicPeriod"/>
            </a:pPr>
            <a:r>
              <a:rPr lang="en-US" dirty="0"/>
              <a:t>They all died hideous deaths.</a:t>
            </a:r>
          </a:p>
          <a:p>
            <a:pPr marL="514350" indent="-514350">
              <a:buAutoNum type="arabicPeriod"/>
            </a:pPr>
            <a:r>
              <a:rPr lang="en-US" dirty="0"/>
              <a:t>They all died alone.  </a:t>
            </a:r>
          </a:p>
          <a:p>
            <a:pPr marL="514350" indent="-514350">
              <a:buAutoNum type="arabicPeriod"/>
            </a:pPr>
            <a:endParaRPr lang="en-US" dirty="0"/>
          </a:p>
          <a:p>
            <a:pPr marL="0" indent="0">
              <a:buNone/>
            </a:pPr>
            <a:r>
              <a:rPr lang="en-US" dirty="0"/>
              <a:t>Question: would all of these people have died hideous deaths alone over something they new was not true? </a:t>
            </a:r>
          </a:p>
        </p:txBody>
      </p:sp>
    </p:spTree>
    <p:extLst>
      <p:ext uri="{BB962C8B-B14F-4D97-AF65-F5344CB8AC3E}">
        <p14:creationId xmlns:p14="http://schemas.microsoft.com/office/powerpoint/2010/main" val="2667877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F3E881-02A0-4515-82D6-F3F6F1915030}"/>
              </a:ext>
            </a:extLst>
          </p:cNvPr>
          <p:cNvSpPr>
            <a:spLocks noGrp="1"/>
          </p:cNvSpPr>
          <p:nvPr>
            <p:ph idx="1"/>
          </p:nvPr>
        </p:nvSpPr>
        <p:spPr>
          <a:xfrm>
            <a:off x="404734" y="404734"/>
            <a:ext cx="11302584" cy="6115987"/>
          </a:xfrm>
        </p:spPr>
        <p:txBody>
          <a:bodyPr>
            <a:normAutofit/>
          </a:bodyPr>
          <a:lstStyle/>
          <a:p>
            <a:pPr marL="0" indent="0">
              <a:buNone/>
            </a:pPr>
            <a:r>
              <a:rPr lang="en-US" sz="4400" dirty="0"/>
              <a:t>Bible Prophesy foretells future events.  Also, when prophesy has been fulfilled it shows the accuracy and trustworthiness and integrity of the Bible.  </a:t>
            </a:r>
          </a:p>
        </p:txBody>
      </p:sp>
    </p:spTree>
    <p:extLst>
      <p:ext uri="{BB962C8B-B14F-4D97-AF65-F5344CB8AC3E}">
        <p14:creationId xmlns:p14="http://schemas.microsoft.com/office/powerpoint/2010/main" val="1320262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4310C7-ADA3-4D69-8994-AB9DC0D7F2DB}"/>
              </a:ext>
            </a:extLst>
          </p:cNvPr>
          <p:cNvSpPr>
            <a:spLocks noGrp="1"/>
          </p:cNvSpPr>
          <p:nvPr>
            <p:ph idx="1"/>
          </p:nvPr>
        </p:nvSpPr>
        <p:spPr>
          <a:xfrm>
            <a:off x="374753" y="344774"/>
            <a:ext cx="11392525" cy="5832189"/>
          </a:xfrm>
        </p:spPr>
        <p:txBody>
          <a:bodyPr>
            <a:noAutofit/>
          </a:bodyPr>
          <a:lstStyle/>
          <a:p>
            <a:pPr marL="0" indent="0">
              <a:buNone/>
            </a:pPr>
            <a:r>
              <a:rPr lang="en-US" sz="2400" dirty="0"/>
              <a:t>Bible passage Prophecy Fulfillment </a:t>
            </a:r>
          </a:p>
          <a:p>
            <a:pPr marL="0" indent="0">
              <a:buNone/>
            </a:pPr>
            <a:r>
              <a:rPr lang="en-US" sz="2400" dirty="0"/>
              <a:t>Gen. 3:15a He would be human, born of a woman Gal. 4:4-5, Matt. 1:18 </a:t>
            </a:r>
          </a:p>
          <a:p>
            <a:pPr marL="0" indent="0">
              <a:buNone/>
            </a:pPr>
            <a:r>
              <a:rPr lang="en-US" sz="2400" dirty="0"/>
              <a:t>Gen. 3:15b He will reconcile people to God Heb. 2:14, 1 John 3:8 </a:t>
            </a:r>
          </a:p>
          <a:p>
            <a:pPr marL="0" indent="0">
              <a:buNone/>
            </a:pPr>
            <a:r>
              <a:rPr lang="en-US" sz="2400" dirty="0"/>
              <a:t>Gen. 3:15c He would crush evil at his own expense Matt. 27:35, Luke 24:39-40 </a:t>
            </a:r>
          </a:p>
          <a:p>
            <a:pPr marL="0" indent="0">
              <a:buNone/>
            </a:pPr>
            <a:r>
              <a:rPr lang="en-US" sz="2400" dirty="0"/>
              <a:t>Gen. 22:18 He would be a descendant of Abraham Matt. 11:27 &amp; Luke 3:36 </a:t>
            </a:r>
          </a:p>
          <a:p>
            <a:pPr marL="0" indent="0">
              <a:buNone/>
            </a:pPr>
            <a:r>
              <a:rPr lang="en-US" sz="2400" dirty="0"/>
              <a:t>Gen. 26:1-5 He would be a descendant of Abraham's son Isaac Rom. 9:7, Heb. 11:18,</a:t>
            </a:r>
          </a:p>
          <a:p>
            <a:pPr marL="0" indent="0">
              <a:buNone/>
            </a:pPr>
            <a:r>
              <a:rPr lang="en-US" sz="2400" dirty="0"/>
              <a:t>Isa. 11:1 He would be a descendant of Jesse's son King David Matt. 1:1</a:t>
            </a:r>
          </a:p>
          <a:p>
            <a:pPr marL="0" indent="0">
              <a:buNone/>
            </a:pPr>
            <a:r>
              <a:rPr lang="en-US" sz="2400" dirty="0"/>
              <a:t>Gen. 49:10 He would appear after a succession of rulers from the Tribe of Judah History: Josephus writes that King Herod's son was dethroned in 6 A.D. and replaced by a Roman Procurator. </a:t>
            </a:r>
          </a:p>
          <a:p>
            <a:pPr marL="0" indent="0">
              <a:buNone/>
            </a:pPr>
            <a:r>
              <a:rPr lang="en-US" sz="2400" dirty="0"/>
              <a:t>Dan. 9:25 He would appear after the rebuilding of Jerusalem History: Jerusalem had been rebuilt by the time of Jesus, after recovering from the Babylonian destruction. </a:t>
            </a:r>
          </a:p>
          <a:p>
            <a:pPr marL="0" indent="0">
              <a:buNone/>
            </a:pPr>
            <a:r>
              <a:rPr lang="en-US" sz="2400" dirty="0"/>
              <a:t>Dan. 9:26 He would appear before the (Roman) destruction of Jerusalem History: The Rom. destroyed Jerusalem in 70 A.D.</a:t>
            </a:r>
          </a:p>
        </p:txBody>
      </p:sp>
    </p:spTree>
    <p:extLst>
      <p:ext uri="{BB962C8B-B14F-4D97-AF65-F5344CB8AC3E}">
        <p14:creationId xmlns:p14="http://schemas.microsoft.com/office/powerpoint/2010/main" val="3285102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9A7CEB-1852-4C67-A92B-B1E6C6A1BF71}"/>
              </a:ext>
            </a:extLst>
          </p:cNvPr>
          <p:cNvSpPr>
            <a:spLocks noGrp="1"/>
          </p:cNvSpPr>
          <p:nvPr>
            <p:ph idx="1"/>
          </p:nvPr>
        </p:nvSpPr>
        <p:spPr>
          <a:xfrm>
            <a:off x="389744" y="479686"/>
            <a:ext cx="11287594" cy="5951094"/>
          </a:xfrm>
        </p:spPr>
        <p:txBody>
          <a:bodyPr/>
          <a:lstStyle/>
          <a:p>
            <a:pPr marL="0" indent="0">
              <a:buNone/>
            </a:pPr>
            <a:r>
              <a:rPr lang="en-US" dirty="0"/>
              <a:t>Mic. 5:2 He would be born in Bethlehem Matt. 2:1-5  </a:t>
            </a:r>
          </a:p>
          <a:p>
            <a:pPr marL="0" indent="0">
              <a:buNone/>
            </a:pPr>
            <a:r>
              <a:rPr lang="en-US" dirty="0"/>
              <a:t>Isa. 7:13,14 Isaiah foreshadowed the virgin birth of Jesus Luke 1:35 </a:t>
            </a:r>
          </a:p>
          <a:p>
            <a:pPr marL="0" indent="0">
              <a:buNone/>
            </a:pPr>
            <a:r>
              <a:rPr lang="en-US" dirty="0"/>
              <a:t>Isa. 7:14 He would be called Immanuel (God with us) Matt. 1:23 </a:t>
            </a:r>
          </a:p>
          <a:p>
            <a:pPr marL="0" indent="0">
              <a:buNone/>
            </a:pPr>
            <a:r>
              <a:rPr lang="en-US" dirty="0"/>
              <a:t>Isa. 40:3–4 He would be preceded by a forerunner Matt. 3:1-4</a:t>
            </a:r>
          </a:p>
          <a:p>
            <a:pPr marL="0" indent="0">
              <a:buNone/>
            </a:pPr>
            <a:r>
              <a:rPr lang="en-US" dirty="0">
                <a:hlinkClick r:id="rId2"/>
              </a:rPr>
              <a:t>http://www.about-jesus.org/complete-chart-prophecies-jesus.htm</a:t>
            </a:r>
            <a:r>
              <a:rPr lang="en-US" dirty="0"/>
              <a:t> (Retrieved 08/21/2019)</a:t>
            </a:r>
          </a:p>
          <a:p>
            <a:pPr marL="0" indent="0">
              <a:buNone/>
            </a:pPr>
            <a:endParaRPr lang="en-US" dirty="0"/>
          </a:p>
          <a:p>
            <a:pPr marL="0" indent="0">
              <a:buNone/>
            </a:pPr>
            <a:r>
              <a:rPr lang="en-US" dirty="0"/>
              <a:t>Some of the most important prophetic words spoken in scripture are spoken in the Old Testament, Isiah, and Psalms etc.  The reason this section is considered so important is we have the entire book of Isiah in the Dead Sea scrolls.  Prior to it’s discovery skeptics would say the prophesies in scripture were written after the event due to their detail.    </a:t>
            </a:r>
          </a:p>
        </p:txBody>
      </p:sp>
    </p:spTree>
    <p:extLst>
      <p:ext uri="{BB962C8B-B14F-4D97-AF65-F5344CB8AC3E}">
        <p14:creationId xmlns:p14="http://schemas.microsoft.com/office/powerpoint/2010/main" val="2252068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82FC8D-CC8C-4860-A4E7-B62946AD7B34}"/>
              </a:ext>
            </a:extLst>
          </p:cNvPr>
          <p:cNvSpPr>
            <a:spLocks noGrp="1"/>
          </p:cNvSpPr>
          <p:nvPr>
            <p:ph idx="1"/>
          </p:nvPr>
        </p:nvSpPr>
        <p:spPr>
          <a:xfrm>
            <a:off x="359764" y="299803"/>
            <a:ext cx="10994036" cy="5877160"/>
          </a:xfrm>
        </p:spPr>
        <p:txBody>
          <a:bodyPr>
            <a:normAutofit lnSpcReduction="10000"/>
          </a:bodyPr>
          <a:lstStyle/>
          <a:p>
            <a:pPr marL="0" indent="0">
              <a:buNone/>
            </a:pPr>
            <a:r>
              <a:rPr lang="en-US" sz="3600" dirty="0"/>
              <a:t>“Based on various dating methods, including carbon 14, paleographic and scribal, the Dead Sea Scrolls were written during the period from about 200 B.C. to 68 A.D. Many crucial biblical manuscripts (such as Psalm 22, Isaiah 53 and Isaiah 61) date to at least 100 B.C. </a:t>
            </a:r>
          </a:p>
          <a:p>
            <a:pPr marL="0" indent="0">
              <a:buNone/>
            </a:pPr>
            <a:r>
              <a:rPr lang="en-US" sz="3600" dirty="0"/>
              <a:t>As such, the Dead Sea Scrolls have revolutionized textual criticism of the Old Testament. Phenomenally, we find the biblical texts in substantial agreement with the Masoretic text, as well as variant translations of the Old Testament used today.” </a:t>
            </a:r>
            <a:r>
              <a:rPr lang="en-US" sz="3600" dirty="0">
                <a:hlinkClick r:id="rId2"/>
              </a:rPr>
              <a:t>https://www.allaboutarchaeology.org/dead-sea-scrolls.htm</a:t>
            </a:r>
            <a:r>
              <a:rPr lang="en-US" sz="3600" dirty="0"/>
              <a:t> (Retrieved 08/21/2019)</a:t>
            </a:r>
            <a:br>
              <a:rPr lang="en-US" dirty="0"/>
            </a:br>
            <a:endParaRPr lang="en-US" dirty="0"/>
          </a:p>
        </p:txBody>
      </p:sp>
    </p:spTree>
    <p:extLst>
      <p:ext uri="{BB962C8B-B14F-4D97-AF65-F5344CB8AC3E}">
        <p14:creationId xmlns:p14="http://schemas.microsoft.com/office/powerpoint/2010/main" val="1333108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8AB70C-9642-4286-9A0F-59404A090DDD}"/>
              </a:ext>
            </a:extLst>
          </p:cNvPr>
          <p:cNvSpPr>
            <a:spLocks noGrp="1"/>
          </p:cNvSpPr>
          <p:nvPr>
            <p:ph idx="1"/>
          </p:nvPr>
        </p:nvSpPr>
        <p:spPr>
          <a:xfrm>
            <a:off x="614596" y="764498"/>
            <a:ext cx="10852879" cy="5486400"/>
          </a:xfrm>
        </p:spPr>
        <p:txBody>
          <a:bodyPr>
            <a:noAutofit/>
          </a:bodyPr>
          <a:lstStyle/>
          <a:p>
            <a:pPr marL="0" indent="0">
              <a:buNone/>
            </a:pPr>
            <a:r>
              <a:rPr lang="en-US" sz="3600" b="1" dirty="0"/>
              <a:t>Psalm 22</a:t>
            </a:r>
          </a:p>
          <a:p>
            <a:pPr marL="0" indent="0">
              <a:buNone/>
            </a:pPr>
            <a:r>
              <a:rPr lang="en-US" sz="3600" b="1" dirty="0"/>
              <a:t>6 But I </a:t>
            </a:r>
            <a:r>
              <a:rPr lang="en-US" sz="3600" b="1" i="1" dirty="0"/>
              <a:t>am</a:t>
            </a:r>
            <a:r>
              <a:rPr lang="en-US" sz="3600" b="1" dirty="0"/>
              <a:t> a worm, and no man; A reproach of men, and despised by the people.</a:t>
            </a:r>
            <a:br>
              <a:rPr lang="en-US" sz="3600" b="1" dirty="0"/>
            </a:br>
            <a:r>
              <a:rPr lang="en-US" sz="3600" b="1" dirty="0"/>
              <a:t>7 All those who see Me ridicule Me; They shoot out the lip, they shake the head, </a:t>
            </a:r>
            <a:r>
              <a:rPr lang="en-US" sz="3600" b="1" i="1" dirty="0"/>
              <a:t>saying,</a:t>
            </a:r>
            <a:br>
              <a:rPr lang="en-US" sz="3600" b="1" dirty="0"/>
            </a:br>
            <a:r>
              <a:rPr lang="en-US" sz="3600" b="1" dirty="0"/>
              <a:t>8 “He trusted in the </a:t>
            </a:r>
            <a:r>
              <a:rPr lang="en-US" sz="3600" b="1" cap="small" dirty="0"/>
              <a:t>Lord</a:t>
            </a:r>
            <a:r>
              <a:rPr lang="en-US" sz="3600" b="1" dirty="0"/>
              <a:t>, let Him rescue Him; Let Him deliver Him, since He delights in Him!”</a:t>
            </a:r>
          </a:p>
          <a:p>
            <a:pPr marL="0" indent="0">
              <a:buNone/>
            </a:pPr>
            <a:r>
              <a:rPr lang="en-US" sz="3600" dirty="0"/>
              <a:t>9 But You </a:t>
            </a:r>
            <a:r>
              <a:rPr lang="en-US" sz="3600" i="1" dirty="0"/>
              <a:t>are</a:t>
            </a:r>
            <a:r>
              <a:rPr lang="en-US" sz="3600" dirty="0"/>
              <a:t> He who took Me out of the womb; You made Me trust </a:t>
            </a:r>
            <a:r>
              <a:rPr lang="en-US" sz="3600" i="1" dirty="0"/>
              <a:t>while</a:t>
            </a:r>
            <a:r>
              <a:rPr lang="en-US" sz="3600" dirty="0"/>
              <a:t> on My mother’s breasts. </a:t>
            </a:r>
          </a:p>
          <a:p>
            <a:pPr marL="0" indent="0">
              <a:buNone/>
            </a:pPr>
            <a:r>
              <a:rPr lang="en-US" sz="3600" dirty="0"/>
              <a:t>10 I was cast upon You from birth. From My mother’s womb You </a:t>
            </a:r>
            <a:r>
              <a:rPr lang="en-US" sz="3600" i="1" dirty="0"/>
              <a:t>have been</a:t>
            </a:r>
            <a:r>
              <a:rPr lang="en-US" sz="3600" dirty="0"/>
              <a:t> My God.</a:t>
            </a:r>
            <a:br>
              <a:rPr lang="en-US" sz="3600" dirty="0"/>
            </a:br>
            <a:endParaRPr lang="en-US" sz="3600" dirty="0"/>
          </a:p>
        </p:txBody>
      </p:sp>
    </p:spTree>
    <p:extLst>
      <p:ext uri="{BB962C8B-B14F-4D97-AF65-F5344CB8AC3E}">
        <p14:creationId xmlns:p14="http://schemas.microsoft.com/office/powerpoint/2010/main" val="2975450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B827D-FBF6-4233-BA40-3173F9D72CC2}"/>
              </a:ext>
            </a:extLst>
          </p:cNvPr>
          <p:cNvSpPr>
            <a:spLocks noGrp="1"/>
          </p:cNvSpPr>
          <p:nvPr>
            <p:ph idx="1"/>
          </p:nvPr>
        </p:nvSpPr>
        <p:spPr>
          <a:xfrm>
            <a:off x="494675" y="449705"/>
            <a:ext cx="11107712" cy="6011056"/>
          </a:xfrm>
        </p:spPr>
        <p:txBody>
          <a:bodyPr>
            <a:normAutofit fontScale="92500" lnSpcReduction="10000"/>
          </a:bodyPr>
          <a:lstStyle/>
          <a:p>
            <a:pPr marL="0" indent="0">
              <a:buNone/>
            </a:pPr>
            <a:br>
              <a:rPr lang="en-US" sz="3900" dirty="0"/>
            </a:br>
            <a:r>
              <a:rPr lang="en-US" sz="3900" dirty="0"/>
              <a:t>11 Be not far from Me, For trouble </a:t>
            </a:r>
            <a:r>
              <a:rPr lang="en-US" sz="3900" i="1" dirty="0"/>
              <a:t>is</a:t>
            </a:r>
            <a:r>
              <a:rPr lang="en-US" sz="3900" dirty="0"/>
              <a:t> near; For </a:t>
            </a:r>
            <a:r>
              <a:rPr lang="en-US" sz="3900" i="1" dirty="0"/>
              <a:t>there is</a:t>
            </a:r>
            <a:r>
              <a:rPr lang="en-US" sz="3900" dirty="0"/>
              <a:t> none to help. </a:t>
            </a:r>
          </a:p>
          <a:p>
            <a:pPr marL="0" indent="0">
              <a:buNone/>
            </a:pPr>
            <a:r>
              <a:rPr lang="en-US" sz="3900" dirty="0"/>
              <a:t>12 Many bulls have surrounded Me; Strong </a:t>
            </a:r>
            <a:r>
              <a:rPr lang="en-US" sz="3900" i="1" dirty="0"/>
              <a:t>bulls</a:t>
            </a:r>
            <a:r>
              <a:rPr lang="en-US" sz="3900" dirty="0"/>
              <a:t> of Bashan have encircled Me.</a:t>
            </a:r>
            <a:br>
              <a:rPr lang="en-US" sz="3900" dirty="0"/>
            </a:br>
            <a:r>
              <a:rPr lang="en-US" sz="3900" dirty="0"/>
              <a:t>13 They gape at Me </a:t>
            </a:r>
            <a:r>
              <a:rPr lang="en-US" sz="3900" i="1" dirty="0"/>
              <a:t>with</a:t>
            </a:r>
            <a:r>
              <a:rPr lang="en-US" sz="3900" dirty="0"/>
              <a:t> their mouths, </a:t>
            </a:r>
            <a:r>
              <a:rPr lang="en-US" sz="3900" i="1" dirty="0"/>
              <a:t>Like</a:t>
            </a:r>
            <a:r>
              <a:rPr lang="en-US" sz="3900" dirty="0"/>
              <a:t> a raging and roaring lion.</a:t>
            </a:r>
          </a:p>
          <a:p>
            <a:pPr marL="0" indent="0">
              <a:buNone/>
            </a:pPr>
            <a:r>
              <a:rPr lang="en-US" sz="3900" b="1" dirty="0"/>
              <a:t>14 I am poured out like water, And all My bones are out of joint; My heart is like wax; It has melted within Me.</a:t>
            </a:r>
            <a:br>
              <a:rPr lang="en-US" sz="3900" dirty="0"/>
            </a:br>
            <a:r>
              <a:rPr lang="en-US" sz="3900" b="1" dirty="0"/>
              <a:t>15 My strength is dried up like a potsherd, And My tongue clings to My jaws; You have brought Me to the dust of death.</a:t>
            </a:r>
          </a:p>
          <a:p>
            <a:pPr marL="0" indent="0">
              <a:buNone/>
            </a:pPr>
            <a:endParaRPr lang="en-US" dirty="0"/>
          </a:p>
        </p:txBody>
      </p:sp>
    </p:spTree>
    <p:extLst>
      <p:ext uri="{BB962C8B-B14F-4D97-AF65-F5344CB8AC3E}">
        <p14:creationId xmlns:p14="http://schemas.microsoft.com/office/powerpoint/2010/main" val="2307594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85B140-C8A2-4457-BE2D-8E57994F271C}"/>
              </a:ext>
            </a:extLst>
          </p:cNvPr>
          <p:cNvSpPr>
            <a:spLocks noGrp="1"/>
          </p:cNvSpPr>
          <p:nvPr>
            <p:ph idx="1"/>
          </p:nvPr>
        </p:nvSpPr>
        <p:spPr>
          <a:xfrm>
            <a:off x="389744" y="434715"/>
            <a:ext cx="10964056" cy="5742248"/>
          </a:xfrm>
        </p:spPr>
        <p:txBody>
          <a:bodyPr>
            <a:normAutofit/>
          </a:bodyPr>
          <a:lstStyle/>
          <a:p>
            <a:pPr marL="0" indent="0">
              <a:buNone/>
            </a:pPr>
            <a:r>
              <a:rPr lang="en-US" sz="3600" dirty="0"/>
              <a:t>16 For dogs have surrounded Me; The congregation of the wicked has enclosed Me. </a:t>
            </a:r>
            <a:r>
              <a:rPr lang="en-US" sz="3600" b="1" dirty="0"/>
              <a:t>They pierced My hands and My feet;</a:t>
            </a:r>
            <a:br>
              <a:rPr lang="en-US" sz="3600" dirty="0"/>
            </a:br>
            <a:r>
              <a:rPr lang="en-US" sz="3600" dirty="0"/>
              <a:t>17 </a:t>
            </a:r>
            <a:r>
              <a:rPr lang="en-US" sz="3600" b="1" dirty="0"/>
              <a:t>I can count all My bones. They look </a:t>
            </a:r>
            <a:r>
              <a:rPr lang="en-US" sz="3600" b="1" i="1" dirty="0"/>
              <a:t>and</a:t>
            </a:r>
            <a:r>
              <a:rPr lang="en-US" sz="3600" b="1" dirty="0"/>
              <a:t> stare at Me.</a:t>
            </a:r>
            <a:br>
              <a:rPr lang="en-US" sz="3600" b="1" dirty="0"/>
            </a:br>
            <a:r>
              <a:rPr lang="en-US" sz="3600" b="1" dirty="0"/>
              <a:t>18 They divide My garments among them, And for My clothing they cast lots.</a:t>
            </a:r>
          </a:p>
          <a:p>
            <a:pPr marL="0" indent="0">
              <a:buNone/>
            </a:pPr>
            <a:endParaRPr lang="en-US" sz="3600" b="1" dirty="0"/>
          </a:p>
          <a:p>
            <a:pPr marL="0" indent="0">
              <a:buNone/>
            </a:pPr>
            <a:endParaRPr lang="en-US" sz="3600" b="1" dirty="0"/>
          </a:p>
        </p:txBody>
      </p:sp>
    </p:spTree>
    <p:extLst>
      <p:ext uri="{BB962C8B-B14F-4D97-AF65-F5344CB8AC3E}">
        <p14:creationId xmlns:p14="http://schemas.microsoft.com/office/powerpoint/2010/main" val="3020410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89F1A0-695D-4C43-966D-F3278B33F5C1}"/>
              </a:ext>
            </a:extLst>
          </p:cNvPr>
          <p:cNvSpPr>
            <a:spLocks noGrp="1"/>
          </p:cNvSpPr>
          <p:nvPr>
            <p:ph idx="1"/>
          </p:nvPr>
        </p:nvSpPr>
        <p:spPr>
          <a:xfrm>
            <a:off x="524656" y="854438"/>
            <a:ext cx="11182662" cy="5546362"/>
          </a:xfrm>
        </p:spPr>
        <p:txBody>
          <a:bodyPr>
            <a:normAutofit/>
          </a:bodyPr>
          <a:lstStyle/>
          <a:p>
            <a:pPr marL="0" indent="0">
              <a:buNone/>
            </a:pPr>
            <a:r>
              <a:rPr lang="en-US" sz="4400" dirty="0"/>
              <a:t>When considering the integrity or truthfulness of the Bible first consider Jesus twelve disciples, and some other believers in scripture.</a:t>
            </a:r>
          </a:p>
          <a:p>
            <a:pPr marL="0" indent="0">
              <a:buNone/>
            </a:pPr>
            <a:endParaRPr lang="en-US" sz="4400" dirty="0"/>
          </a:p>
          <a:p>
            <a:pPr marL="0" indent="0">
              <a:buNone/>
            </a:pPr>
            <a:r>
              <a:rPr lang="en-US" sz="4400" dirty="0"/>
              <a:t>Then consider the fulfilled prophecies regarding </a:t>
            </a:r>
            <a:r>
              <a:rPr lang="en-US" sz="4400"/>
              <a:t>Jesus earthly </a:t>
            </a:r>
            <a:r>
              <a:rPr lang="en-US" sz="4400" dirty="0"/>
              <a:t>life, death, and </a:t>
            </a:r>
            <a:r>
              <a:rPr lang="en-US" sz="4400"/>
              <a:t>resurrection.</a:t>
            </a:r>
            <a:endParaRPr lang="en-US" sz="4400" dirty="0"/>
          </a:p>
        </p:txBody>
      </p:sp>
    </p:spTree>
    <p:extLst>
      <p:ext uri="{BB962C8B-B14F-4D97-AF65-F5344CB8AC3E}">
        <p14:creationId xmlns:p14="http://schemas.microsoft.com/office/powerpoint/2010/main" val="4256618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DD4115-C60B-4564-81A6-16FC520DC8D9}"/>
              </a:ext>
            </a:extLst>
          </p:cNvPr>
          <p:cNvSpPr>
            <a:spLocks noGrp="1"/>
          </p:cNvSpPr>
          <p:nvPr>
            <p:ph idx="1"/>
          </p:nvPr>
        </p:nvSpPr>
        <p:spPr>
          <a:xfrm>
            <a:off x="344774" y="329784"/>
            <a:ext cx="11009026" cy="5847179"/>
          </a:xfrm>
        </p:spPr>
        <p:txBody>
          <a:bodyPr>
            <a:normAutofit/>
          </a:bodyPr>
          <a:lstStyle/>
          <a:p>
            <a:pPr marL="0" indent="0">
              <a:buNone/>
            </a:pPr>
            <a:r>
              <a:rPr lang="en-US" sz="3600" dirty="0"/>
              <a:t>In conclusion, based on the testimony of the disciples of Jesus and full filled prophesy we can conclude that the Bible is accurate and true.  Please note we have only scratched the surface.  </a:t>
            </a:r>
          </a:p>
          <a:p>
            <a:pPr marL="0" indent="0">
              <a:buNone/>
            </a:pPr>
            <a:endParaRPr lang="en-US" sz="3600" dirty="0"/>
          </a:p>
          <a:p>
            <a:pPr marL="0" indent="0">
              <a:buNone/>
            </a:pPr>
            <a:r>
              <a:rPr lang="en-US" sz="3600" dirty="0"/>
              <a:t>Having said that, the Bible does describe in detail who we should worship.  For next week we will look at: </a:t>
            </a:r>
          </a:p>
          <a:p>
            <a:pPr marL="0" indent="0">
              <a:buNone/>
            </a:pPr>
            <a:endParaRPr lang="en-US" sz="3600" dirty="0"/>
          </a:p>
          <a:p>
            <a:pPr marL="0" indent="0">
              <a:buNone/>
            </a:pPr>
            <a:r>
              <a:rPr lang="en-US" sz="3600"/>
              <a:t>			 The </a:t>
            </a:r>
            <a:r>
              <a:rPr lang="en-US" sz="3600" dirty="0"/>
              <a:t>Attributes of God.  </a:t>
            </a:r>
          </a:p>
        </p:txBody>
      </p:sp>
    </p:spTree>
    <p:extLst>
      <p:ext uri="{BB962C8B-B14F-4D97-AF65-F5344CB8AC3E}">
        <p14:creationId xmlns:p14="http://schemas.microsoft.com/office/powerpoint/2010/main" val="3844500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3178D9-B9AA-4A22-B99A-620ABC5F8231}"/>
              </a:ext>
            </a:extLst>
          </p:cNvPr>
          <p:cNvSpPr>
            <a:spLocks noGrp="1"/>
          </p:cNvSpPr>
          <p:nvPr>
            <p:ph idx="1"/>
          </p:nvPr>
        </p:nvSpPr>
        <p:spPr>
          <a:xfrm>
            <a:off x="509665" y="359764"/>
            <a:ext cx="11122701" cy="6115987"/>
          </a:xfrm>
        </p:spPr>
        <p:txBody>
          <a:bodyPr>
            <a:noAutofit/>
          </a:bodyPr>
          <a:lstStyle/>
          <a:p>
            <a:pPr marL="0" indent="0">
              <a:buNone/>
            </a:pPr>
            <a:r>
              <a:rPr lang="en-US" sz="3000" dirty="0"/>
              <a:t>You can find in “</a:t>
            </a:r>
            <a:r>
              <a:rPr lang="en-US" sz="3000" b="1" dirty="0"/>
              <a:t>FOX'S BOOK OF MARTYRS” </a:t>
            </a:r>
            <a:r>
              <a:rPr lang="en-US" sz="3000" dirty="0"/>
              <a:t>a list of Christian Martyrs, the first two are listed in scripture.  </a:t>
            </a:r>
          </a:p>
          <a:p>
            <a:pPr marL="0" indent="0">
              <a:buNone/>
            </a:pPr>
            <a:r>
              <a:rPr lang="en-US" sz="3000" dirty="0"/>
              <a:t>Stephen the Martyr</a:t>
            </a:r>
          </a:p>
          <a:p>
            <a:pPr marL="0" indent="0">
              <a:buNone/>
            </a:pPr>
            <a:r>
              <a:rPr lang="en-US" sz="3000" dirty="0"/>
              <a:t>Acts 7:54 When they heard these things they were cut to the heart, and they gnashed at him with </a:t>
            </a:r>
            <a:r>
              <a:rPr lang="en-US" sz="3000" i="1" dirty="0"/>
              <a:t>their</a:t>
            </a:r>
            <a:r>
              <a:rPr lang="en-US" sz="3000" dirty="0"/>
              <a:t> teeth. </a:t>
            </a:r>
          </a:p>
          <a:p>
            <a:pPr marL="0" indent="0">
              <a:buNone/>
            </a:pPr>
            <a:r>
              <a:rPr lang="en-US" sz="3000" dirty="0"/>
              <a:t>55 But he, being full of the Holy Spirit, gazed into heaven and saw the glory of God, and Jesus standing at the right hand of God, 56 and said, “Look! I see the heavens opened and the Son of Man standing at the right hand of God!”</a:t>
            </a:r>
          </a:p>
          <a:p>
            <a:pPr marL="0" indent="0">
              <a:buNone/>
            </a:pPr>
            <a:r>
              <a:rPr lang="en-US" sz="3000" dirty="0"/>
              <a:t>57 Then they cried out with a loud voice, stopped their ears, and ran at him with one accord; </a:t>
            </a:r>
          </a:p>
          <a:p>
            <a:pPr marL="0" indent="0">
              <a:buNone/>
            </a:pPr>
            <a:r>
              <a:rPr lang="en-US" sz="3000" dirty="0"/>
              <a:t>58 and they cast </a:t>
            </a:r>
            <a:r>
              <a:rPr lang="en-US" sz="3000" i="1" dirty="0"/>
              <a:t>him</a:t>
            </a:r>
            <a:r>
              <a:rPr lang="en-US" sz="3000" dirty="0"/>
              <a:t> out of the city and stoned </a:t>
            </a:r>
            <a:r>
              <a:rPr lang="en-US" sz="3000" i="1" dirty="0"/>
              <a:t>him.</a:t>
            </a:r>
            <a:r>
              <a:rPr lang="en-US" sz="3000" dirty="0"/>
              <a:t> And the witnesses laid down their clothes at the feet of a young man named Saul.</a:t>
            </a:r>
          </a:p>
        </p:txBody>
      </p:sp>
    </p:spTree>
    <p:extLst>
      <p:ext uri="{BB962C8B-B14F-4D97-AF65-F5344CB8AC3E}">
        <p14:creationId xmlns:p14="http://schemas.microsoft.com/office/powerpoint/2010/main" val="1130543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A571A8-47BC-4C4B-8096-5234A1DFAA0A}"/>
              </a:ext>
            </a:extLst>
          </p:cNvPr>
          <p:cNvSpPr>
            <a:spLocks noGrp="1"/>
          </p:cNvSpPr>
          <p:nvPr>
            <p:ph idx="1"/>
          </p:nvPr>
        </p:nvSpPr>
        <p:spPr>
          <a:xfrm>
            <a:off x="629587" y="464694"/>
            <a:ext cx="10724213" cy="5951095"/>
          </a:xfrm>
        </p:spPr>
        <p:txBody>
          <a:bodyPr/>
          <a:lstStyle/>
          <a:p>
            <a:pPr marL="0" indent="0">
              <a:buNone/>
            </a:pPr>
            <a:r>
              <a:rPr lang="en-US" sz="3200" dirty="0"/>
              <a:t>7:59 And they stoned Stephen as he was calling on </a:t>
            </a:r>
            <a:r>
              <a:rPr lang="en-US" sz="3200" i="1" dirty="0"/>
              <a:t>God</a:t>
            </a:r>
            <a:r>
              <a:rPr lang="en-US" sz="3200" dirty="0"/>
              <a:t> and saying, “Lord Jesus, receive my spirit.” </a:t>
            </a:r>
          </a:p>
          <a:p>
            <a:pPr marL="0" indent="0">
              <a:buNone/>
            </a:pPr>
            <a:r>
              <a:rPr lang="en-US" sz="3200" dirty="0"/>
              <a:t>60 Then he knelt down and cried out with a loud voice, “Lord, do not charge them with this sin.” And when he had said this, he fell asleep.</a:t>
            </a:r>
          </a:p>
          <a:p>
            <a:pPr marL="0" indent="0">
              <a:buNone/>
            </a:pPr>
            <a:r>
              <a:rPr lang="en-US" sz="3200" dirty="0"/>
              <a:t>Saul persecutes the Church</a:t>
            </a:r>
          </a:p>
          <a:p>
            <a:pPr marL="0" indent="0">
              <a:buNone/>
            </a:pPr>
            <a:r>
              <a:rPr lang="en-US" sz="3200" dirty="0"/>
              <a:t>8:1 Now Saul was consenting to his death. At that time a great persecution arose against the church which was at Jerusalem; and they were all scattered throughout the regions of Judea and Samaria, except the apostles. </a:t>
            </a:r>
          </a:p>
          <a:p>
            <a:pPr marL="0" indent="0">
              <a:buNone/>
            </a:pPr>
            <a:r>
              <a:rPr lang="en-US" sz="3200" dirty="0"/>
              <a:t>2 And devout men carried Stephen </a:t>
            </a:r>
            <a:r>
              <a:rPr lang="en-US" sz="3200" i="1" dirty="0"/>
              <a:t>to his burial,</a:t>
            </a:r>
            <a:r>
              <a:rPr lang="en-US" sz="3200" dirty="0"/>
              <a:t> and made great lamentation over him.</a:t>
            </a:r>
          </a:p>
          <a:p>
            <a:pPr marL="0" indent="0">
              <a:buNone/>
            </a:pPr>
            <a:endParaRPr lang="en-US" dirty="0"/>
          </a:p>
        </p:txBody>
      </p:sp>
    </p:spTree>
    <p:extLst>
      <p:ext uri="{BB962C8B-B14F-4D97-AF65-F5344CB8AC3E}">
        <p14:creationId xmlns:p14="http://schemas.microsoft.com/office/powerpoint/2010/main" val="4139097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6D7B08-54ED-4350-8500-FD47818B55BB}"/>
              </a:ext>
            </a:extLst>
          </p:cNvPr>
          <p:cNvSpPr>
            <a:spLocks noGrp="1"/>
          </p:cNvSpPr>
          <p:nvPr>
            <p:ph idx="1"/>
          </p:nvPr>
        </p:nvSpPr>
        <p:spPr>
          <a:xfrm>
            <a:off x="464695" y="509666"/>
            <a:ext cx="11197653" cy="5936104"/>
          </a:xfrm>
        </p:spPr>
        <p:txBody>
          <a:bodyPr>
            <a:normAutofit lnSpcReduction="10000"/>
          </a:bodyPr>
          <a:lstStyle/>
          <a:p>
            <a:pPr marL="0" indent="0">
              <a:buNone/>
            </a:pPr>
            <a:r>
              <a:rPr lang="en-US" sz="3600" dirty="0"/>
              <a:t>James also known as James the Great in Church History</a:t>
            </a:r>
          </a:p>
          <a:p>
            <a:pPr marL="0" indent="0">
              <a:buNone/>
            </a:pPr>
            <a:r>
              <a:rPr lang="en-US" sz="3600" dirty="0"/>
              <a:t>Acts 12</a:t>
            </a:r>
          </a:p>
          <a:p>
            <a:pPr marL="0" indent="0">
              <a:buNone/>
            </a:pPr>
            <a:r>
              <a:rPr lang="en-US" sz="3600" dirty="0"/>
              <a:t>1 Now about that time Herod the king stretched out </a:t>
            </a:r>
            <a:r>
              <a:rPr lang="en-US" sz="3600" i="1" dirty="0"/>
              <a:t>his</a:t>
            </a:r>
            <a:r>
              <a:rPr lang="en-US" sz="3600" dirty="0"/>
              <a:t> hand to harass some from the church. </a:t>
            </a:r>
          </a:p>
          <a:p>
            <a:pPr marL="0" indent="0">
              <a:buNone/>
            </a:pPr>
            <a:r>
              <a:rPr lang="en-US" sz="3600" dirty="0"/>
              <a:t>2 Then he killed James the brother of John with the sword. </a:t>
            </a:r>
          </a:p>
          <a:p>
            <a:pPr marL="0" indent="0">
              <a:buNone/>
            </a:pPr>
            <a:r>
              <a:rPr lang="en-US" sz="3600" dirty="0"/>
              <a:t>3 And because he saw that it pleased the Jews, he proceeded further to seize Peter also. Now it was </a:t>
            </a:r>
            <a:r>
              <a:rPr lang="en-US" sz="3600" i="1" dirty="0"/>
              <a:t>during</a:t>
            </a:r>
            <a:r>
              <a:rPr lang="en-US" sz="3600" dirty="0"/>
              <a:t> the Days of Unleavened Bread. </a:t>
            </a:r>
          </a:p>
          <a:p>
            <a:pPr marL="0" indent="0">
              <a:buNone/>
            </a:pPr>
            <a:r>
              <a:rPr lang="en-US" sz="3600" dirty="0"/>
              <a:t>4 So when he had arrested him, he put </a:t>
            </a:r>
            <a:r>
              <a:rPr lang="en-US" sz="3600" i="1" dirty="0"/>
              <a:t>him</a:t>
            </a:r>
            <a:r>
              <a:rPr lang="en-US" sz="3600" dirty="0"/>
              <a:t> in prison, and delivered </a:t>
            </a:r>
            <a:r>
              <a:rPr lang="en-US" sz="3600" i="1" dirty="0"/>
              <a:t>him</a:t>
            </a:r>
            <a:r>
              <a:rPr lang="en-US" sz="3600" dirty="0"/>
              <a:t> to four squads of soldiers to keep him, intending to bring him before the people after Passover.</a:t>
            </a:r>
          </a:p>
        </p:txBody>
      </p:sp>
    </p:spTree>
    <p:extLst>
      <p:ext uri="{BB962C8B-B14F-4D97-AF65-F5344CB8AC3E}">
        <p14:creationId xmlns:p14="http://schemas.microsoft.com/office/powerpoint/2010/main" val="3826278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59AF22-74C8-4B2A-9B43-470E33ADB805}"/>
              </a:ext>
            </a:extLst>
          </p:cNvPr>
          <p:cNvSpPr>
            <a:spLocks noGrp="1"/>
          </p:cNvSpPr>
          <p:nvPr>
            <p:ph idx="1"/>
          </p:nvPr>
        </p:nvSpPr>
        <p:spPr>
          <a:xfrm>
            <a:off x="389744" y="434714"/>
            <a:ext cx="11347554" cy="5951095"/>
          </a:xfrm>
        </p:spPr>
        <p:txBody>
          <a:bodyPr>
            <a:normAutofit/>
          </a:bodyPr>
          <a:lstStyle/>
          <a:p>
            <a:pPr marL="0" indent="0">
              <a:buNone/>
            </a:pPr>
            <a:r>
              <a:rPr lang="en-US" sz="4000" dirty="0"/>
              <a:t>In John 1:43-51 W see Philip was born at Bethsaida, in Galilee and was first called by the name of "disciple." </a:t>
            </a:r>
          </a:p>
          <a:p>
            <a:pPr marL="0" indent="0">
              <a:buNone/>
            </a:pPr>
            <a:r>
              <a:rPr lang="en-US" sz="4000" dirty="0"/>
              <a:t>He labored diligently in Upper Asia, and suffered martyrdom at Heliopolis, in Phrygia. He was scourged, thrown into prison, and afterwards crucified, A.D. 54.</a:t>
            </a:r>
          </a:p>
        </p:txBody>
      </p:sp>
    </p:spTree>
    <p:extLst>
      <p:ext uri="{BB962C8B-B14F-4D97-AF65-F5344CB8AC3E}">
        <p14:creationId xmlns:p14="http://schemas.microsoft.com/office/powerpoint/2010/main" val="454738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C5665-45E1-4184-8A63-8BA86E759913}"/>
              </a:ext>
            </a:extLst>
          </p:cNvPr>
          <p:cNvSpPr>
            <a:spLocks noGrp="1"/>
          </p:cNvSpPr>
          <p:nvPr>
            <p:ph idx="1"/>
          </p:nvPr>
        </p:nvSpPr>
        <p:spPr>
          <a:xfrm>
            <a:off x="419725" y="554636"/>
            <a:ext cx="11212642" cy="5936105"/>
          </a:xfrm>
        </p:spPr>
        <p:txBody>
          <a:bodyPr>
            <a:normAutofit/>
          </a:bodyPr>
          <a:lstStyle/>
          <a:p>
            <a:pPr marL="0" indent="0">
              <a:buNone/>
            </a:pPr>
            <a:r>
              <a:rPr lang="en-US" sz="4000" dirty="0"/>
              <a:t>Matthew whose occupation was that of a tax collector, was born at Nazareth. He wrote the Gospel of Matthew. The scene of his labors was Parthia, and Ethiopia, in which latter country he suffered martyrdom, being slain with a halberd in the city of </a:t>
            </a:r>
            <a:r>
              <a:rPr lang="en-US" sz="4000" dirty="0" err="1"/>
              <a:t>Nadabah</a:t>
            </a:r>
            <a:r>
              <a:rPr lang="en-US" sz="4000" dirty="0"/>
              <a:t>, A.D. 60.</a:t>
            </a:r>
          </a:p>
        </p:txBody>
      </p:sp>
    </p:spTree>
    <p:extLst>
      <p:ext uri="{BB962C8B-B14F-4D97-AF65-F5344CB8AC3E}">
        <p14:creationId xmlns:p14="http://schemas.microsoft.com/office/powerpoint/2010/main" val="3766013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97FF22-CF74-47E3-9AAB-29B1374F7B58}"/>
              </a:ext>
            </a:extLst>
          </p:cNvPr>
          <p:cNvSpPr>
            <a:spLocks noGrp="1"/>
          </p:cNvSpPr>
          <p:nvPr>
            <p:ph idx="1"/>
          </p:nvPr>
        </p:nvSpPr>
        <p:spPr>
          <a:xfrm>
            <a:off x="494675" y="434714"/>
            <a:ext cx="11287594" cy="6145967"/>
          </a:xfrm>
        </p:spPr>
        <p:txBody>
          <a:bodyPr/>
          <a:lstStyle/>
          <a:p>
            <a:pPr marL="0" indent="0">
              <a:buNone/>
            </a:pPr>
            <a:r>
              <a:rPr lang="en-US" sz="4000" dirty="0"/>
              <a:t>James also known as James the Less, the brother of Jesus, was a chief member of the Jerusalem Counsel as shown in Acts 15.  He also wrote the Book of James. At the age of ninety-four he was beat and stoned by the Jews; and finally had his brains dashed out with a fuller's club.</a:t>
            </a:r>
          </a:p>
          <a:p>
            <a:pPr marL="0" indent="0">
              <a:buNone/>
            </a:pPr>
            <a:endParaRPr lang="en-US" dirty="0"/>
          </a:p>
        </p:txBody>
      </p:sp>
    </p:spTree>
    <p:extLst>
      <p:ext uri="{BB962C8B-B14F-4D97-AF65-F5344CB8AC3E}">
        <p14:creationId xmlns:p14="http://schemas.microsoft.com/office/powerpoint/2010/main" val="1840531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967574-FB94-44C9-965B-FA721DDF3392}"/>
              </a:ext>
            </a:extLst>
          </p:cNvPr>
          <p:cNvSpPr>
            <a:spLocks noGrp="1"/>
          </p:cNvSpPr>
          <p:nvPr>
            <p:ph idx="1"/>
          </p:nvPr>
        </p:nvSpPr>
        <p:spPr>
          <a:xfrm>
            <a:off x="599607" y="569626"/>
            <a:ext cx="10957809" cy="5846164"/>
          </a:xfrm>
        </p:spPr>
        <p:txBody>
          <a:bodyPr>
            <a:normAutofit lnSpcReduction="10000"/>
          </a:bodyPr>
          <a:lstStyle/>
          <a:p>
            <a:pPr marL="0" indent="0">
              <a:buNone/>
            </a:pPr>
            <a:r>
              <a:rPr lang="en-US" b="1" dirty="0"/>
              <a:t>Matthias</a:t>
            </a:r>
            <a:r>
              <a:rPr lang="en-US" dirty="0"/>
              <a:t> the replacement for Judas Iscariot Acts 1:12-26 He was stoned at Jerusalem and then beheaded.</a:t>
            </a:r>
          </a:p>
          <a:p>
            <a:pPr marL="0" indent="0">
              <a:buNone/>
            </a:pPr>
            <a:r>
              <a:rPr lang="en-US" b="1" dirty="0"/>
              <a:t>Andrew</a:t>
            </a:r>
            <a:r>
              <a:rPr lang="en-US" dirty="0"/>
              <a:t> the brother of Peter. He preached the gospel to many Asiatic nations; but on his arrival at Edessa he was taken and crucified on a cross, the two ends of which were fixed transversely in the ground. Hence the derivation of the term, St. Andrew's Cross.</a:t>
            </a:r>
          </a:p>
          <a:p>
            <a:pPr marL="0" indent="0">
              <a:buNone/>
            </a:pPr>
            <a:r>
              <a:rPr lang="en-US" b="1" dirty="0"/>
              <a:t>Mark</a:t>
            </a:r>
            <a:r>
              <a:rPr lang="en-US" dirty="0"/>
              <a:t> is supposed to have been converted to Christianity by Peter, wrote his Gospel of Mark.  Mark was dragged to pieces by the people of Alexandria.</a:t>
            </a:r>
          </a:p>
          <a:p>
            <a:pPr marL="0" indent="0">
              <a:buNone/>
            </a:pPr>
            <a:r>
              <a:rPr lang="en-US" b="1" dirty="0"/>
              <a:t>Peter</a:t>
            </a:r>
            <a:r>
              <a:rPr lang="en-US" dirty="0"/>
              <a:t> was condemned to death, and crucified, as some do write, at Rome. Jerome saith that he was crucified AD 120, his head being down and his feet upward, himself so requiring, because he was (he said) unworthy to be crucified after the same form and manner as the Lord was.</a:t>
            </a:r>
            <a:br>
              <a:rPr lang="en-US" dirty="0"/>
            </a:br>
            <a:endParaRPr lang="en-US" dirty="0"/>
          </a:p>
        </p:txBody>
      </p:sp>
    </p:spTree>
    <p:extLst>
      <p:ext uri="{BB962C8B-B14F-4D97-AF65-F5344CB8AC3E}">
        <p14:creationId xmlns:p14="http://schemas.microsoft.com/office/powerpoint/2010/main" val="2974235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1414</Words>
  <Application>Microsoft Office PowerPoint</Application>
  <PresentationFormat>Widescreen</PresentationFormat>
  <Paragraphs>82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Wisner</dc:creator>
  <cp:lastModifiedBy>Jay Wisner</cp:lastModifiedBy>
  <cp:revision>27</cp:revision>
  <dcterms:created xsi:type="dcterms:W3CDTF">2019-04-02T22:58:56Z</dcterms:created>
  <dcterms:modified xsi:type="dcterms:W3CDTF">2019-08-22T03:46:46Z</dcterms:modified>
</cp:coreProperties>
</file>