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321" r:id="rId4"/>
    <p:sldId id="322" r:id="rId5"/>
    <p:sldId id="323" r:id="rId6"/>
    <p:sldId id="307" r:id="rId7"/>
    <p:sldId id="324" r:id="rId8"/>
    <p:sldId id="310" r:id="rId9"/>
    <p:sldId id="320" r:id="rId10"/>
    <p:sldId id="315" r:id="rId11"/>
    <p:sldId id="303" r:id="rId12"/>
    <p:sldId id="305" r:id="rId13"/>
    <p:sldId id="325" r:id="rId14"/>
    <p:sldId id="326" r:id="rId15"/>
    <p:sldId id="327" r:id="rId16"/>
    <p:sldId id="316" r:id="rId17"/>
    <p:sldId id="317" r:id="rId18"/>
    <p:sldId id="32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 Wisner" initials="JW" lastIdx="1" clrIdx="0">
    <p:extLst>
      <p:ext uri="{19B8F6BF-5375-455C-9EA6-DF929625EA0E}">
        <p15:presenceInfo xmlns:p15="http://schemas.microsoft.com/office/powerpoint/2012/main" userId="6e8cdc164d347d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70" d="100"/>
          <a:sy n="70" d="100"/>
        </p:scale>
        <p:origin x="102"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1/29/2020</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1/29/2020</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wordsearcher.com/christian-authors/john-nelson-darby.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wordsearcher.com/christian-authors/john-nelson-darby.html" TargetMode="External"/><Relationship Id="rId2" Type="http://schemas.openxmlformats.org/officeDocument/2006/relationships/hyperlink" Target="https://www.swordsearcher.com/bible-study-library/darby-synopses-commentar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wordsearcher.com/christian-authors/john-nelson-darby.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hristianitytoday.com/history/people/pastorsandpreachers/john-nelson-darby.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postasynow.com/topics/trib/pretrib07.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postasynow.com/topics/trib/pretrib07.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postasynow.com/topics/trib/pretrib07.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igitalcommons.liberty.edu/cgi/viewcontent.cgi?article=1043&amp;context=pretrib_ar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igitalcommons.liberty.edu/cgi/viewcontent.cgi?article=1043&amp;context=pretrib_arc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Fundamentalist_Church_of_Jesus_Christ_of_Latter-Day_Sai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igitalcommons.liberty.edu/cgi/viewcontent.cgi?article=1043&amp;context=pretrib_ar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6312248"/>
          </a:xfrm>
        </p:spPr>
        <p:txBody>
          <a:bodyPr>
            <a:noAutofit/>
          </a:bodyPr>
          <a:lstStyle/>
          <a:p>
            <a:r>
              <a:rPr lang="en-US" sz="66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endParaRPr lang="en-US" sz="2800" dirty="0"/>
          </a:p>
          <a:p>
            <a:pPr>
              <a:lnSpc>
                <a:spcPct val="100000"/>
              </a:lnSpc>
            </a:pPr>
            <a:r>
              <a:rPr lang="en-US" sz="2800" dirty="0"/>
              <a:t>Do you need to believe in future prophecy,                                                                            and issues like the Rapture to be saved?   </a:t>
            </a:r>
          </a:p>
          <a:p>
            <a:pPr>
              <a:lnSpc>
                <a:spcPct val="100000"/>
              </a:lnSpc>
            </a:pPr>
            <a:r>
              <a:rPr lang="en-US" sz="2800" dirty="0"/>
              <a:t>A Brief History of the Doctrine of the Rapture                                                                                                                                     </a:t>
            </a:r>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EBCD0-54E1-4E17-8549-D13FE06BC1A5}"/>
              </a:ext>
            </a:extLst>
          </p:cNvPr>
          <p:cNvSpPr>
            <a:spLocks noGrp="1"/>
          </p:cNvSpPr>
          <p:nvPr>
            <p:ph idx="1"/>
          </p:nvPr>
        </p:nvSpPr>
        <p:spPr>
          <a:xfrm>
            <a:off x="404733" y="374754"/>
            <a:ext cx="11227633" cy="6026046"/>
          </a:xfrm>
        </p:spPr>
        <p:txBody>
          <a:bodyPr/>
          <a:lstStyle/>
          <a:p>
            <a:pPr marL="0" indent="0">
              <a:buNone/>
            </a:pPr>
            <a:r>
              <a:rPr lang="en-US" dirty="0"/>
              <a:t>“The bringing to light of Morgan Edwards' views of the rapture do demonstrate (again) that a </a:t>
            </a:r>
            <a:r>
              <a:rPr lang="en-US" b="1" dirty="0"/>
              <a:t>consistently literal approach to Bible </a:t>
            </a:r>
            <a:r>
              <a:rPr lang="en-US" dirty="0"/>
              <a:t>interpretation leads many to distinguish between Christ's coming in the air for His bride www.pre-trib.org  and His return to earth with His saints.” </a:t>
            </a:r>
          </a:p>
          <a:p>
            <a:pPr marL="0" indent="0">
              <a:buNone/>
            </a:pPr>
            <a:endParaRPr lang="en-US" dirty="0"/>
          </a:p>
          <a:p>
            <a:pPr marL="0" indent="0">
              <a:buNone/>
            </a:pPr>
            <a:r>
              <a:rPr lang="en-US" b="1" dirty="0">
                <a:solidFill>
                  <a:srgbClr val="000000"/>
                </a:solidFill>
                <a:latin typeface="Arial" panose="020B0604020202020204" pitchFamily="34" charset="0"/>
              </a:rPr>
              <a:t>2 Timothy 3</a:t>
            </a:r>
          </a:p>
          <a:p>
            <a:pPr marL="0" indent="0">
              <a:buNone/>
            </a:pPr>
            <a:r>
              <a:rPr lang="en-US" b="1" dirty="0">
                <a:solidFill>
                  <a:srgbClr val="000000"/>
                </a:solidFill>
                <a:latin typeface="Arial" panose="020B0604020202020204" pitchFamily="34" charset="0"/>
              </a:rPr>
              <a:t>16</a:t>
            </a:r>
            <a:r>
              <a:rPr lang="en-US" dirty="0">
                <a:solidFill>
                  <a:srgbClr val="000000"/>
                </a:solidFill>
                <a:latin typeface="Helvetica Neue"/>
              </a:rPr>
              <a:t>All Scripture </a:t>
            </a:r>
            <a:r>
              <a:rPr lang="en-US" i="1" dirty="0">
                <a:solidFill>
                  <a:srgbClr val="000000"/>
                </a:solidFill>
                <a:latin typeface="Helvetica Neue"/>
              </a:rPr>
              <a:t>is</a:t>
            </a:r>
            <a:r>
              <a:rPr lang="en-US" dirty="0">
                <a:solidFill>
                  <a:srgbClr val="000000"/>
                </a:solidFill>
                <a:latin typeface="Helvetica Neue"/>
              </a:rPr>
              <a:t> given by inspiration of God, and </a:t>
            </a:r>
            <a:r>
              <a:rPr lang="en-US" i="1" dirty="0">
                <a:solidFill>
                  <a:srgbClr val="000000"/>
                </a:solidFill>
                <a:latin typeface="Helvetica Neue"/>
              </a:rPr>
              <a:t>is</a:t>
            </a:r>
            <a:r>
              <a:rPr lang="en-US" dirty="0">
                <a:solidFill>
                  <a:srgbClr val="000000"/>
                </a:solidFill>
                <a:latin typeface="Helvetica Neue"/>
              </a:rPr>
              <a:t> profitable for doctrine, for reproof, for correction, for instruction in righteousness,</a:t>
            </a:r>
          </a:p>
          <a:p>
            <a:pPr marL="0" indent="0">
              <a:buNone/>
            </a:pPr>
            <a:r>
              <a:rPr lang="en-US" b="1" dirty="0">
                <a:solidFill>
                  <a:srgbClr val="000000"/>
                </a:solidFill>
                <a:latin typeface="Arial" panose="020B0604020202020204" pitchFamily="34" charset="0"/>
              </a:rPr>
              <a:t>17 </a:t>
            </a:r>
            <a:r>
              <a:rPr lang="en-US" dirty="0">
                <a:solidFill>
                  <a:srgbClr val="000000"/>
                </a:solidFill>
                <a:latin typeface="Helvetica Neue"/>
              </a:rPr>
              <a:t>that the man of God may be complete, thoroughly equipped for every good work.</a:t>
            </a:r>
          </a:p>
          <a:p>
            <a:pPr marL="0" indent="0">
              <a:buNone/>
            </a:pPr>
            <a:endParaRPr lang="en-US" dirty="0"/>
          </a:p>
        </p:txBody>
      </p:sp>
    </p:spTree>
    <p:extLst>
      <p:ext uri="{BB962C8B-B14F-4D97-AF65-F5344CB8AC3E}">
        <p14:creationId xmlns:p14="http://schemas.microsoft.com/office/powerpoint/2010/main" val="3129575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43D4C8-DA39-430D-AF30-E9BCFED365E9}"/>
              </a:ext>
            </a:extLst>
          </p:cNvPr>
          <p:cNvSpPr>
            <a:spLocks noGrp="1"/>
          </p:cNvSpPr>
          <p:nvPr>
            <p:ph idx="1"/>
          </p:nvPr>
        </p:nvSpPr>
        <p:spPr>
          <a:xfrm>
            <a:off x="291548" y="344556"/>
            <a:ext cx="11062252" cy="6228521"/>
          </a:xfrm>
        </p:spPr>
        <p:txBody>
          <a:bodyPr>
            <a:normAutofit lnSpcReduction="10000"/>
          </a:bodyPr>
          <a:lstStyle/>
          <a:p>
            <a:pPr marL="0" indent="0">
              <a:buNone/>
            </a:pPr>
            <a:r>
              <a:rPr lang="en-US" sz="3200" b="1" dirty="0"/>
              <a:t>Revelation 6</a:t>
            </a:r>
          </a:p>
          <a:p>
            <a:pPr marL="0" indent="0">
              <a:buNone/>
            </a:pPr>
            <a:r>
              <a:rPr lang="en-US" sz="3200" b="1" dirty="0"/>
              <a:t>7 </a:t>
            </a:r>
            <a:r>
              <a:rPr lang="en-US" sz="3200" dirty="0"/>
              <a:t>“And to the angel of the church in Philadelphia write, ‘These things says He who is holy, He who is true, “He who has the key of David, He who opens and no one shuts, and shuts and no one opens”: </a:t>
            </a:r>
          </a:p>
          <a:p>
            <a:pPr marL="0" indent="0">
              <a:buNone/>
            </a:pPr>
            <a:endParaRPr lang="en-US" sz="3200" b="1" dirty="0"/>
          </a:p>
          <a:p>
            <a:pPr marL="0" indent="0">
              <a:buNone/>
            </a:pPr>
            <a:r>
              <a:rPr lang="en-US" sz="3200" b="1" dirty="0"/>
              <a:t>8 </a:t>
            </a:r>
            <a:r>
              <a:rPr lang="en-US" sz="3200" dirty="0"/>
              <a:t>“</a:t>
            </a:r>
            <a:r>
              <a:rPr lang="en-US" sz="3200" b="1" dirty="0"/>
              <a:t>I know your works</a:t>
            </a:r>
            <a:r>
              <a:rPr lang="en-US" sz="3200" dirty="0"/>
              <a:t>. See, I have set before you an open door, and no one can shut it; for you have a little strength, have </a:t>
            </a:r>
            <a:r>
              <a:rPr lang="en-US" sz="3200" b="1" dirty="0"/>
              <a:t>kept My word</a:t>
            </a:r>
            <a:r>
              <a:rPr lang="en-US" sz="3200" dirty="0"/>
              <a:t>, and </a:t>
            </a:r>
            <a:r>
              <a:rPr lang="en-US" sz="3200" b="1" dirty="0"/>
              <a:t>have not denied My name</a:t>
            </a:r>
            <a:r>
              <a:rPr lang="en-US" sz="3200" dirty="0"/>
              <a:t>. </a:t>
            </a:r>
          </a:p>
          <a:p>
            <a:pPr marL="0" indent="0">
              <a:buNone/>
            </a:pPr>
            <a:endParaRPr lang="en-US" sz="3200" b="1" dirty="0"/>
          </a:p>
          <a:p>
            <a:pPr marL="0" indent="0">
              <a:buNone/>
            </a:pPr>
            <a:r>
              <a:rPr lang="en-US" sz="3200" b="1" dirty="0"/>
              <a:t>9 </a:t>
            </a:r>
            <a:r>
              <a:rPr lang="en-US" sz="3200" dirty="0"/>
              <a:t>Indeed I will make </a:t>
            </a:r>
            <a:r>
              <a:rPr lang="en-US" sz="3200" i="1" dirty="0"/>
              <a:t>those</a:t>
            </a:r>
            <a:r>
              <a:rPr lang="en-US" sz="3200" dirty="0"/>
              <a:t> of the synagogue of Satan, who say they are Jews and are not, but lie—indeed I will make them come and worship before your feet, </a:t>
            </a:r>
            <a:r>
              <a:rPr lang="en-US" sz="3200" u="sng" dirty="0"/>
              <a:t>and to know that </a:t>
            </a:r>
            <a:r>
              <a:rPr lang="en-US" sz="3200" b="1" u="sng" dirty="0"/>
              <a:t>I have loved you</a:t>
            </a:r>
            <a:r>
              <a:rPr lang="en-US" sz="3200" u="sng" dirty="0"/>
              <a:t>.</a:t>
            </a:r>
            <a:r>
              <a:rPr lang="en-US" u="sng" dirty="0"/>
              <a:t> </a:t>
            </a:r>
          </a:p>
        </p:txBody>
      </p:sp>
    </p:spTree>
    <p:extLst>
      <p:ext uri="{BB962C8B-B14F-4D97-AF65-F5344CB8AC3E}">
        <p14:creationId xmlns:p14="http://schemas.microsoft.com/office/powerpoint/2010/main" val="417344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655F903F-96FC-4232-AE29-30DE47AB7ECD}"/>
              </a:ext>
            </a:extLst>
          </p:cNvPr>
          <p:cNvSpPr/>
          <p:nvPr/>
        </p:nvSpPr>
        <p:spPr>
          <a:xfrm>
            <a:off x="251793" y="225287"/>
            <a:ext cx="11529390" cy="6555641"/>
          </a:xfrm>
          <a:prstGeom prst="rect">
            <a:avLst/>
          </a:prstGeom>
        </p:spPr>
        <p:txBody>
          <a:bodyPr wrap="square">
            <a:spAutoFit/>
          </a:bodyPr>
          <a:lstStyle/>
          <a:p>
            <a:r>
              <a:rPr lang="en-US" sz="3000" b="1" dirty="0"/>
              <a:t>Revelation 6     </a:t>
            </a:r>
            <a:r>
              <a:rPr lang="en-US" sz="2800" b="1" i="1" dirty="0"/>
              <a:t>(Promise for the rapture)</a:t>
            </a:r>
          </a:p>
          <a:p>
            <a:r>
              <a:rPr lang="en-US" sz="3000" b="1" dirty="0"/>
              <a:t>10 Because you have kept My command to persevere,</a:t>
            </a:r>
            <a:r>
              <a:rPr lang="en-US" sz="3000" dirty="0"/>
              <a:t> </a:t>
            </a:r>
            <a:r>
              <a:rPr lang="en-US" sz="3000" u="sng" dirty="0"/>
              <a:t>I also will keep you from the hour of trial which shall come upon the whole world, to test those who dwell on the earth.</a:t>
            </a:r>
            <a:r>
              <a:rPr lang="en-US" sz="3000" dirty="0"/>
              <a:t> </a:t>
            </a:r>
          </a:p>
          <a:p>
            <a:r>
              <a:rPr lang="en-US" sz="3000" b="1" i="1" dirty="0"/>
              <a:t>(Second coming)</a:t>
            </a:r>
          </a:p>
          <a:p>
            <a:r>
              <a:rPr lang="en-US" sz="3000" b="1" u="sng" dirty="0"/>
              <a:t>11 </a:t>
            </a:r>
            <a:r>
              <a:rPr lang="en-US" sz="3000" u="sng" dirty="0"/>
              <a:t>Behold, I am coming quickly! Hold fast what you have, that no one may take your crown.</a:t>
            </a:r>
            <a:r>
              <a:rPr lang="en-US" sz="3000" dirty="0"/>
              <a:t> </a:t>
            </a:r>
          </a:p>
          <a:p>
            <a:endParaRPr lang="en-US" sz="3000" dirty="0"/>
          </a:p>
          <a:p>
            <a:r>
              <a:rPr lang="en-US" sz="3000" b="1" dirty="0"/>
              <a:t>12 He who overcomes</a:t>
            </a:r>
            <a:r>
              <a:rPr lang="en-US" sz="3000" dirty="0"/>
              <a:t>, I will make him a pillar in the temple of My God, and he shall go out no more. I will write on him the name of My God and the name of the city of My God, the New Jerusalem, which comes down out of heaven from My God. And </a:t>
            </a:r>
            <a:r>
              <a:rPr lang="en-US" sz="3000" i="1" dirty="0"/>
              <a:t>I will write on him</a:t>
            </a:r>
            <a:r>
              <a:rPr lang="en-US" sz="3000" dirty="0"/>
              <a:t> My new name.</a:t>
            </a:r>
          </a:p>
          <a:p>
            <a:endParaRPr lang="en-US" sz="3000" b="1" dirty="0"/>
          </a:p>
          <a:p>
            <a:r>
              <a:rPr lang="en-US" sz="3000" b="1" dirty="0"/>
              <a:t>13 </a:t>
            </a:r>
            <a:r>
              <a:rPr lang="en-US" sz="3000" dirty="0"/>
              <a:t>“He who has an ear, let him hear what the Spirit says to the churches.”</a:t>
            </a:r>
          </a:p>
        </p:txBody>
      </p:sp>
    </p:spTree>
    <p:extLst>
      <p:ext uri="{BB962C8B-B14F-4D97-AF65-F5344CB8AC3E}">
        <p14:creationId xmlns:p14="http://schemas.microsoft.com/office/powerpoint/2010/main" val="1039488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1BE0B5-0A45-4B72-BDD9-041FEB205CEF}"/>
              </a:ext>
            </a:extLst>
          </p:cNvPr>
          <p:cNvSpPr>
            <a:spLocks noGrp="1"/>
          </p:cNvSpPr>
          <p:nvPr>
            <p:ph idx="1"/>
          </p:nvPr>
        </p:nvSpPr>
        <p:spPr>
          <a:xfrm>
            <a:off x="437322" y="278296"/>
            <a:ext cx="10916478" cy="5898667"/>
          </a:xfrm>
        </p:spPr>
        <p:txBody>
          <a:bodyPr>
            <a:normAutofit fontScale="92500"/>
          </a:bodyPr>
          <a:lstStyle/>
          <a:p>
            <a:pPr marL="0" indent="0">
              <a:buNone/>
            </a:pPr>
            <a:r>
              <a:rPr lang="en-US" sz="3000" b="1" dirty="0"/>
              <a:t>DARBY, JOHN NELSON</a:t>
            </a:r>
            <a:r>
              <a:rPr lang="en-US" sz="3600" dirty="0"/>
              <a:t> - The most prominent among the founders of the Plymouth Brethren; born in London on Nov. 18, 1800; died in Bournemouth on Apr. 29, 1882.</a:t>
            </a:r>
          </a:p>
          <a:p>
            <a:pPr marL="0" indent="0">
              <a:buNone/>
            </a:pPr>
            <a:endParaRPr lang="en-US" sz="3600" dirty="0"/>
          </a:p>
          <a:p>
            <a:pPr marL="0" indent="0">
              <a:buNone/>
            </a:pPr>
            <a:r>
              <a:rPr lang="en-US" sz="3600" dirty="0"/>
              <a:t>He graduated Trinity College, Dublin, in 1819 and was called to the Irish bar about 1825; but soon gave up law practice, took orders, and served a curacy in </a:t>
            </a:r>
            <a:r>
              <a:rPr lang="en-US" sz="3600" dirty="0" err="1"/>
              <a:t>Wicklow</a:t>
            </a:r>
            <a:r>
              <a:rPr lang="en-US" sz="3600" dirty="0"/>
              <a:t> until, in 1827, doubts as to the Scriptural authority for church establishments led him to leave the institutional church altogether and meet with a company of like-minded persons in Dublin.</a:t>
            </a:r>
            <a:r>
              <a:rPr lang="en-US" sz="3600" dirty="0">
                <a:hlinkClick r:id="rId2"/>
              </a:rPr>
              <a:t> https://www.swordsearcher.com/christian-authors/john-nelson-darby.html</a:t>
            </a:r>
            <a:endParaRPr lang="en-US" sz="3600" dirty="0"/>
          </a:p>
          <a:p>
            <a:pPr marL="0" indent="0">
              <a:buNone/>
            </a:pPr>
            <a:endParaRPr lang="en-US" dirty="0"/>
          </a:p>
        </p:txBody>
      </p:sp>
    </p:spTree>
    <p:extLst>
      <p:ext uri="{BB962C8B-B14F-4D97-AF65-F5344CB8AC3E}">
        <p14:creationId xmlns:p14="http://schemas.microsoft.com/office/powerpoint/2010/main" val="163602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462281A-EE2B-44F3-84EF-4CAFDFF59820}"/>
              </a:ext>
            </a:extLst>
          </p:cNvPr>
          <p:cNvSpPr/>
          <p:nvPr/>
        </p:nvSpPr>
        <p:spPr>
          <a:xfrm>
            <a:off x="344557" y="384313"/>
            <a:ext cx="11476382" cy="5693866"/>
          </a:xfrm>
          <a:prstGeom prst="rect">
            <a:avLst/>
          </a:prstGeom>
        </p:spPr>
        <p:txBody>
          <a:bodyPr wrap="square">
            <a:spAutoFit/>
          </a:bodyPr>
          <a:lstStyle/>
          <a:p>
            <a:r>
              <a:rPr lang="en-US" sz="2800" dirty="0"/>
              <a:t>Between 1838 and 1840 Darby worked in Switzerland. In the autumn of 1839 an influential member of the congregation at Lausanne invited him there to oppose Methodism. In March, 1840, he came and obtained a hearing by discourses and a tract, </a:t>
            </a:r>
            <a:r>
              <a:rPr lang="en-US" sz="2800" i="1" dirty="0"/>
              <a:t>De la doctrine des </a:t>
            </a:r>
            <a:r>
              <a:rPr lang="en-US" sz="2800" i="1" dirty="0" err="1"/>
              <a:t>Wesleyens</a:t>
            </a:r>
            <a:r>
              <a:rPr lang="en-US" sz="2800" i="1" dirty="0"/>
              <a:t> a </a:t>
            </a:r>
            <a:r>
              <a:rPr lang="en-US" sz="2800" i="1" dirty="0" err="1"/>
              <a:t>l'egard</a:t>
            </a:r>
            <a:r>
              <a:rPr lang="en-US" sz="2800" i="1" dirty="0"/>
              <a:t> de la perfection.</a:t>
            </a:r>
            <a:r>
              <a:rPr lang="en-US" sz="2800" dirty="0"/>
              <a:t> </a:t>
            </a:r>
          </a:p>
          <a:p>
            <a:endParaRPr lang="en-US" sz="2800" dirty="0"/>
          </a:p>
          <a:p>
            <a:r>
              <a:rPr lang="en-US" sz="2800" dirty="0"/>
              <a:t>His lectures on prophecy made a great impression, and he soon gathered young men round him at Lausanne, with whom he studied the Scriptures. The fruit of these conferences was his </a:t>
            </a:r>
            <a:r>
              <a:rPr lang="en-US" sz="2800" i="1" dirty="0"/>
              <a:t>etudes sur la Parole,</a:t>
            </a:r>
            <a:r>
              <a:rPr lang="en-US" sz="2800" dirty="0"/>
              <a:t> a work which appeared in English as </a:t>
            </a:r>
            <a:r>
              <a:rPr lang="en-US" sz="2800" b="1" i="1" dirty="0">
                <a:hlinkClick r:id="rId2"/>
              </a:rPr>
              <a:t>Synopsis of the Books of the Bible</a:t>
            </a:r>
            <a:r>
              <a:rPr lang="en-US" sz="2800" dirty="0"/>
              <a:t> (5 vols., London, 1857-67). Many congregations were formed in Cantons Vaud, Geneva, and Bern. Certain of his followers started a periodical, </a:t>
            </a:r>
            <a:r>
              <a:rPr lang="en-US" sz="2800" i="1" dirty="0"/>
              <a:t>Le </a:t>
            </a:r>
            <a:r>
              <a:rPr lang="en-US" sz="2800" i="1" dirty="0" err="1"/>
              <a:t>Temoignage</a:t>
            </a:r>
            <a:r>
              <a:rPr lang="en-US" sz="2800" i="1" dirty="0"/>
              <a:t> des disciples de la Parole.</a:t>
            </a:r>
          </a:p>
          <a:p>
            <a:r>
              <a:rPr lang="en-US" sz="2800" dirty="0">
                <a:hlinkClick r:id="rId3"/>
              </a:rPr>
              <a:t>https://www.swordsearcher.com/christian-authors/john-nelson-darby.html</a:t>
            </a:r>
            <a:endParaRPr lang="en-US" sz="2800" dirty="0"/>
          </a:p>
        </p:txBody>
      </p:sp>
    </p:spTree>
    <p:extLst>
      <p:ext uri="{BB962C8B-B14F-4D97-AF65-F5344CB8AC3E}">
        <p14:creationId xmlns:p14="http://schemas.microsoft.com/office/powerpoint/2010/main" val="333038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83A6E4-E70B-4455-AD3C-1B9C2D53E1EB}"/>
              </a:ext>
            </a:extLst>
          </p:cNvPr>
          <p:cNvSpPr>
            <a:spLocks noGrp="1"/>
          </p:cNvSpPr>
          <p:nvPr>
            <p:ph idx="1"/>
          </p:nvPr>
        </p:nvSpPr>
        <p:spPr>
          <a:xfrm>
            <a:off x="450574" y="424070"/>
            <a:ext cx="10903226" cy="5752893"/>
          </a:xfrm>
        </p:spPr>
        <p:txBody>
          <a:bodyPr>
            <a:normAutofit lnSpcReduction="10000"/>
          </a:bodyPr>
          <a:lstStyle/>
          <a:p>
            <a:pPr marL="0" indent="0">
              <a:buNone/>
            </a:pPr>
            <a:r>
              <a:rPr lang="en-US" dirty="0"/>
              <a:t>In 1830 he visited Paris, Cambridge, and Oxford, and then went to Plymouth, where an assembly of Brethren was shortly formed, and the town soon lent its name to the movement. James L. Harris, perpetual curate of </a:t>
            </a:r>
            <a:r>
              <a:rPr lang="en-US" dirty="0" err="1"/>
              <a:t>Plymstock</a:t>
            </a:r>
            <a:r>
              <a:rPr lang="en-US" dirty="0"/>
              <a:t>, resigned to unite with them and, in 1834, started the </a:t>
            </a:r>
            <a:r>
              <a:rPr lang="en-US" i="1" dirty="0"/>
              <a:t>Christian Witness,</a:t>
            </a:r>
            <a:r>
              <a:rPr lang="en-US" dirty="0"/>
              <a:t> their first periodical. </a:t>
            </a:r>
          </a:p>
          <a:p>
            <a:pPr marL="0" indent="0">
              <a:buNone/>
            </a:pPr>
            <a:endParaRPr lang="en-US" dirty="0"/>
          </a:p>
          <a:p>
            <a:pPr marL="0" indent="0">
              <a:buNone/>
            </a:pPr>
            <a:r>
              <a:rPr lang="en-US" dirty="0"/>
              <a:t>Darby became an assiduous writer, and published his </a:t>
            </a:r>
            <a:r>
              <a:rPr lang="en-US" i="1" dirty="0"/>
              <a:t>Parochial Arrangement Destructive of Order in the Church</a:t>
            </a:r>
            <a:r>
              <a:rPr lang="en-US" dirty="0"/>
              <a:t> in the first volume of the </a:t>
            </a:r>
            <a:r>
              <a:rPr lang="en-US" i="1" dirty="0"/>
              <a:t>Witness,</a:t>
            </a:r>
            <a:r>
              <a:rPr lang="en-US" dirty="0"/>
              <a:t> and his </a:t>
            </a:r>
            <a:r>
              <a:rPr lang="en-US" i="1" dirty="0"/>
              <a:t>Apostasy of the Successive Dispensations</a:t>
            </a:r>
            <a:r>
              <a:rPr lang="en-US" dirty="0"/>
              <a:t> (afterward published in French as </a:t>
            </a:r>
            <a:r>
              <a:rPr lang="en-US" i="1" dirty="0" err="1"/>
              <a:t>Apostasie</a:t>
            </a:r>
            <a:r>
              <a:rPr lang="en-US" i="1" dirty="0"/>
              <a:t> de </a:t>
            </a:r>
            <a:r>
              <a:rPr lang="en-US" i="1" dirty="0" err="1"/>
              <a:t>l'economie</a:t>
            </a:r>
            <a:r>
              <a:rPr lang="en-US" i="1" dirty="0"/>
              <a:t> </a:t>
            </a:r>
            <a:r>
              <a:rPr lang="en-US" i="1" dirty="0" err="1"/>
              <a:t>actuelle</a:t>
            </a:r>
            <a:r>
              <a:rPr lang="en-US" i="1" dirty="0"/>
              <a:t>)</a:t>
            </a:r>
            <a:r>
              <a:rPr lang="en-US" dirty="0"/>
              <a:t> in the same paper in 1836. Dissensions among the Brethren had already begun, and Darby was accused of departing from their original principles.</a:t>
            </a:r>
          </a:p>
          <a:p>
            <a:pPr marL="0" indent="0">
              <a:buNone/>
            </a:pPr>
            <a:r>
              <a:rPr lang="en-US" dirty="0">
                <a:hlinkClick r:id="rId2"/>
              </a:rPr>
              <a:t>https://www.swordsearcher.com/christian-authors/john-nelson-darby.html</a:t>
            </a:r>
            <a:endParaRPr lang="en-US" dirty="0"/>
          </a:p>
          <a:p>
            <a:endParaRPr lang="en-US" dirty="0"/>
          </a:p>
        </p:txBody>
      </p:sp>
    </p:spTree>
    <p:extLst>
      <p:ext uri="{BB962C8B-B14F-4D97-AF65-F5344CB8AC3E}">
        <p14:creationId xmlns:p14="http://schemas.microsoft.com/office/powerpoint/2010/main" val="779517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26CBEF-80CD-4562-B4AC-990EAAB4D959}"/>
              </a:ext>
            </a:extLst>
          </p:cNvPr>
          <p:cNvSpPr>
            <a:spLocks noGrp="1"/>
          </p:cNvSpPr>
          <p:nvPr>
            <p:ph idx="1"/>
          </p:nvPr>
        </p:nvSpPr>
        <p:spPr>
          <a:xfrm>
            <a:off x="404733" y="584616"/>
            <a:ext cx="11347555" cy="5861154"/>
          </a:xfrm>
        </p:spPr>
        <p:txBody>
          <a:bodyPr>
            <a:normAutofit/>
          </a:bodyPr>
          <a:lstStyle/>
          <a:p>
            <a:pPr marL="0" indent="0" fontAlgn="base">
              <a:buNone/>
            </a:pPr>
            <a:endParaRPr lang="en-US" sz="3200" dirty="0"/>
          </a:p>
          <a:p>
            <a:pPr marL="0" indent="0">
              <a:buNone/>
            </a:pPr>
            <a:endParaRPr lang="en-US" dirty="0"/>
          </a:p>
        </p:txBody>
      </p:sp>
      <p:sp>
        <p:nvSpPr>
          <p:cNvPr id="2" name="Rectangle 1">
            <a:extLst>
              <a:ext uri="{FF2B5EF4-FFF2-40B4-BE49-F238E27FC236}">
                <a16:creationId xmlns:a16="http://schemas.microsoft.com/office/drawing/2014/main" id="{9C9DFC2E-5381-453E-859C-2502F576550E}"/>
              </a:ext>
            </a:extLst>
          </p:cNvPr>
          <p:cNvSpPr/>
          <p:nvPr/>
        </p:nvSpPr>
        <p:spPr>
          <a:xfrm>
            <a:off x="609600" y="412230"/>
            <a:ext cx="11347554" cy="6001643"/>
          </a:xfrm>
          <a:prstGeom prst="rect">
            <a:avLst/>
          </a:prstGeom>
        </p:spPr>
        <p:txBody>
          <a:bodyPr wrap="square">
            <a:spAutoFit/>
          </a:bodyPr>
          <a:lstStyle/>
          <a:p>
            <a:pPr fontAlgn="base"/>
            <a:r>
              <a:rPr lang="en-US" sz="2400" dirty="0">
                <a:solidFill>
                  <a:srgbClr val="000000"/>
                </a:solidFill>
                <a:latin typeface="Chronicle SSm A"/>
              </a:rPr>
              <a:t>Darby, on the other hand, developed a new premillennialism, which he called "dispensationalism" after the division of history into eras or dispensations. Though later dispensationalists quibbled over the number and names of these periods, most agreed with Darby that there were seven, like the seven days of creation. Darby listed the ages as: Paradise, Noah, Abraham, Israel, Gentiles, the Spirit, and the Millennium.</a:t>
            </a:r>
          </a:p>
          <a:p>
            <a:pPr fontAlgn="base"/>
            <a:endParaRPr lang="en-US" sz="2400" dirty="0">
              <a:solidFill>
                <a:srgbClr val="000000"/>
              </a:solidFill>
              <a:latin typeface="Chronicle SSm A"/>
            </a:endParaRPr>
          </a:p>
          <a:p>
            <a:pPr fontAlgn="base"/>
            <a:r>
              <a:rPr lang="en-US" sz="2400" dirty="0">
                <a:solidFill>
                  <a:srgbClr val="000000"/>
                </a:solidFill>
                <a:latin typeface="Chronicle SSm A"/>
              </a:rPr>
              <a:t>Darby saw history as a "progressive revelation," and his system sought to explain the stages in God's redemptive plan for the universe. There was nothing especially radical about dividing history into periods. </a:t>
            </a:r>
          </a:p>
          <a:p>
            <a:pPr fontAlgn="base"/>
            <a:endParaRPr lang="en-US" sz="2400" dirty="0">
              <a:solidFill>
                <a:srgbClr val="000000"/>
              </a:solidFill>
              <a:latin typeface="Chronicle SSm A"/>
            </a:endParaRPr>
          </a:p>
          <a:p>
            <a:pPr fontAlgn="base"/>
            <a:r>
              <a:rPr lang="en-US" sz="2400" dirty="0">
                <a:solidFill>
                  <a:srgbClr val="000000"/>
                </a:solidFill>
                <a:latin typeface="Chronicle SSm A"/>
              </a:rPr>
              <a:t>What separated Darby's dispensationalism was his novel method of biblical interpretation, </a:t>
            </a:r>
            <a:r>
              <a:rPr lang="en-US" sz="2400" b="1" u="sng" dirty="0">
                <a:solidFill>
                  <a:srgbClr val="000000"/>
                </a:solidFill>
                <a:latin typeface="Chronicle SSm A"/>
              </a:rPr>
              <a:t>which consisted of a strict literalism</a:t>
            </a:r>
            <a:r>
              <a:rPr lang="en-US" sz="2400" dirty="0">
                <a:solidFill>
                  <a:srgbClr val="000000"/>
                </a:solidFill>
                <a:latin typeface="Chronicle SSm A"/>
              </a:rPr>
              <a:t>, the absolute separation of Israel and the church into two distinct peoples of God, and the separation of the rapture (the "catching away" of the church) from Christ's Second Coming. At the rapture, he said, Christ will come for his saints; and at the Second Coming, he will come with his saints.   (Retrieved on 01/29/2019) from  : </a:t>
            </a:r>
            <a:r>
              <a:rPr lang="en-US" dirty="0">
                <a:solidFill>
                  <a:srgbClr val="000000"/>
                </a:solidFill>
                <a:latin typeface="Chronicle SSm A"/>
              </a:rPr>
              <a:t> </a:t>
            </a:r>
            <a:r>
              <a:rPr lang="en-US" sz="1200" dirty="0">
                <a:hlinkClick r:id="rId2"/>
              </a:rPr>
              <a:t>https://www.christianitytoday.com/history/people/pastorsandpreachers/john-nelson-darby.html</a:t>
            </a:r>
            <a:endParaRPr lang="en-US" b="0" i="0" dirty="0">
              <a:solidFill>
                <a:srgbClr val="000000"/>
              </a:solidFill>
              <a:effectLst/>
              <a:latin typeface="Chronicle SSm A"/>
            </a:endParaRPr>
          </a:p>
        </p:txBody>
      </p:sp>
    </p:spTree>
    <p:extLst>
      <p:ext uri="{BB962C8B-B14F-4D97-AF65-F5344CB8AC3E}">
        <p14:creationId xmlns:p14="http://schemas.microsoft.com/office/powerpoint/2010/main" val="1479002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EC8B53-405B-4E8D-8BF3-9257844BAB39}"/>
              </a:ext>
            </a:extLst>
          </p:cNvPr>
          <p:cNvSpPr>
            <a:spLocks noGrp="1"/>
          </p:cNvSpPr>
          <p:nvPr>
            <p:ph idx="1"/>
          </p:nvPr>
        </p:nvSpPr>
        <p:spPr>
          <a:xfrm>
            <a:off x="374754" y="269823"/>
            <a:ext cx="11287594" cy="6265888"/>
          </a:xfrm>
        </p:spPr>
        <p:txBody>
          <a:bodyPr>
            <a:normAutofit/>
          </a:bodyPr>
          <a:lstStyle/>
          <a:p>
            <a:pPr marL="0" indent="0" fontAlgn="base">
              <a:buNone/>
            </a:pPr>
            <a:endParaRPr lang="en-US" sz="3600" dirty="0"/>
          </a:p>
          <a:p>
            <a:pPr marL="0" indent="0">
              <a:buNone/>
            </a:pPr>
            <a:endParaRPr lang="en-US" dirty="0"/>
          </a:p>
        </p:txBody>
      </p:sp>
      <p:sp>
        <p:nvSpPr>
          <p:cNvPr id="2" name="Rectangle 1">
            <a:extLst>
              <a:ext uri="{FF2B5EF4-FFF2-40B4-BE49-F238E27FC236}">
                <a16:creationId xmlns:a16="http://schemas.microsoft.com/office/drawing/2014/main" id="{EACA4BC5-9CBD-4FE3-9604-25E9BB791113}"/>
              </a:ext>
            </a:extLst>
          </p:cNvPr>
          <p:cNvSpPr/>
          <p:nvPr/>
        </p:nvSpPr>
        <p:spPr>
          <a:xfrm>
            <a:off x="374753" y="322289"/>
            <a:ext cx="11128133" cy="2062103"/>
          </a:xfrm>
          <a:prstGeom prst="rect">
            <a:avLst/>
          </a:prstGeom>
        </p:spPr>
        <p:txBody>
          <a:bodyPr wrap="square">
            <a:spAutoFit/>
          </a:bodyPr>
          <a:lstStyle/>
          <a:p>
            <a:r>
              <a:rPr lang="en-US" sz="3200" dirty="0">
                <a:solidFill>
                  <a:srgbClr val="000000"/>
                </a:solidFill>
                <a:latin typeface="Chronicle SSm A"/>
              </a:rPr>
              <a:t>Though Darby's teachings became increasingly popular (and became more popular still after his death when C.I. Scofield published Darby's ideas in the annotated </a:t>
            </a:r>
            <a:r>
              <a:rPr lang="en-US" sz="3200" i="1" dirty="0">
                <a:solidFill>
                  <a:srgbClr val="000000"/>
                </a:solidFill>
                <a:latin typeface="Chronicle SSm A"/>
              </a:rPr>
              <a:t>Scofield Reference Bible</a:t>
            </a:r>
            <a:r>
              <a:rPr lang="en-US" sz="3200" dirty="0">
                <a:solidFill>
                  <a:srgbClr val="000000"/>
                </a:solidFill>
                <a:latin typeface="Chronicle SSm A"/>
              </a:rPr>
              <a:t> in 1909)</a:t>
            </a:r>
            <a:endParaRPr lang="en-US" sz="3200" dirty="0"/>
          </a:p>
        </p:txBody>
      </p:sp>
    </p:spTree>
    <p:extLst>
      <p:ext uri="{BB962C8B-B14F-4D97-AF65-F5344CB8AC3E}">
        <p14:creationId xmlns:p14="http://schemas.microsoft.com/office/powerpoint/2010/main" val="791278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BB255-03B7-46E5-8105-A8F6533A59B5}"/>
              </a:ext>
            </a:extLst>
          </p:cNvPr>
          <p:cNvSpPr>
            <a:spLocks noGrp="1"/>
          </p:cNvSpPr>
          <p:nvPr>
            <p:ph idx="1"/>
          </p:nvPr>
        </p:nvSpPr>
        <p:spPr>
          <a:xfrm>
            <a:off x="479685" y="494674"/>
            <a:ext cx="11062741" cy="6086008"/>
          </a:xfrm>
        </p:spPr>
        <p:txBody>
          <a:bodyPr>
            <a:normAutofit/>
          </a:bodyPr>
          <a:lstStyle/>
          <a:p>
            <a:pPr marL="0" indent="0">
              <a:buNone/>
            </a:pPr>
            <a:endParaRPr lang="en-US" dirty="0"/>
          </a:p>
          <a:p>
            <a:pPr marL="0" indent="0">
              <a:buNone/>
            </a:pPr>
            <a:endParaRPr lang="en-US" sz="3200" dirty="0"/>
          </a:p>
        </p:txBody>
      </p:sp>
      <p:sp>
        <p:nvSpPr>
          <p:cNvPr id="2" name="Rectangle 1">
            <a:extLst>
              <a:ext uri="{FF2B5EF4-FFF2-40B4-BE49-F238E27FC236}">
                <a16:creationId xmlns:a16="http://schemas.microsoft.com/office/drawing/2014/main" id="{F61B39EA-6468-4F81-9363-016C30E57E88}"/>
              </a:ext>
            </a:extLst>
          </p:cNvPr>
          <p:cNvSpPr/>
          <p:nvPr/>
        </p:nvSpPr>
        <p:spPr>
          <a:xfrm>
            <a:off x="649574" y="494674"/>
            <a:ext cx="10892852" cy="4524315"/>
          </a:xfrm>
          <a:prstGeom prst="rect">
            <a:avLst/>
          </a:prstGeom>
        </p:spPr>
        <p:txBody>
          <a:bodyPr wrap="square">
            <a:spAutoFit/>
          </a:bodyPr>
          <a:lstStyle/>
          <a:p>
            <a:r>
              <a:rPr lang="en-US" sz="3600" b="1" dirty="0">
                <a:solidFill>
                  <a:srgbClr val="000000"/>
                </a:solidFill>
                <a:latin typeface="Arial" panose="020B0604020202020204" pitchFamily="34" charset="0"/>
              </a:rPr>
              <a:t>2 Timothy 3</a:t>
            </a:r>
          </a:p>
          <a:p>
            <a:endParaRPr lang="en-US" sz="3600" b="1" dirty="0">
              <a:solidFill>
                <a:srgbClr val="000000"/>
              </a:solidFill>
              <a:latin typeface="Arial" panose="020B0604020202020204" pitchFamily="34" charset="0"/>
            </a:endParaRPr>
          </a:p>
          <a:p>
            <a:r>
              <a:rPr lang="en-US" sz="3600" b="1" dirty="0">
                <a:solidFill>
                  <a:srgbClr val="000000"/>
                </a:solidFill>
                <a:latin typeface="Arial" panose="020B0604020202020204" pitchFamily="34" charset="0"/>
              </a:rPr>
              <a:t>16</a:t>
            </a:r>
            <a:r>
              <a:rPr lang="en-US" sz="3600" dirty="0">
                <a:solidFill>
                  <a:srgbClr val="000000"/>
                </a:solidFill>
                <a:latin typeface="Helvetica Neue"/>
              </a:rPr>
              <a:t>All Scripture </a:t>
            </a:r>
            <a:r>
              <a:rPr lang="en-US" sz="3600" i="1" dirty="0">
                <a:solidFill>
                  <a:srgbClr val="000000"/>
                </a:solidFill>
                <a:latin typeface="Helvetica Neue"/>
              </a:rPr>
              <a:t>is</a:t>
            </a:r>
            <a:r>
              <a:rPr lang="en-US" sz="3600" dirty="0">
                <a:solidFill>
                  <a:srgbClr val="000000"/>
                </a:solidFill>
                <a:latin typeface="Helvetica Neue"/>
              </a:rPr>
              <a:t> given by inspiration of God, and </a:t>
            </a:r>
            <a:r>
              <a:rPr lang="en-US" sz="3600" i="1" dirty="0">
                <a:solidFill>
                  <a:srgbClr val="000000"/>
                </a:solidFill>
                <a:latin typeface="Helvetica Neue"/>
              </a:rPr>
              <a:t>is</a:t>
            </a:r>
            <a:r>
              <a:rPr lang="en-US" sz="3600" dirty="0">
                <a:solidFill>
                  <a:srgbClr val="000000"/>
                </a:solidFill>
                <a:latin typeface="Helvetica Neue"/>
              </a:rPr>
              <a:t> profitable for doctrine, for reproof, for correction, for instruction in righteousness,</a:t>
            </a:r>
          </a:p>
          <a:p>
            <a:r>
              <a:rPr lang="en-US" sz="3600" dirty="0">
                <a:solidFill>
                  <a:srgbClr val="000000"/>
                </a:solidFill>
                <a:latin typeface="Helvetica Neue"/>
              </a:rPr>
              <a:t> </a:t>
            </a:r>
          </a:p>
          <a:p>
            <a:r>
              <a:rPr lang="en-US" sz="3600" b="1" dirty="0">
                <a:solidFill>
                  <a:srgbClr val="000000"/>
                </a:solidFill>
                <a:latin typeface="Arial" panose="020B0604020202020204" pitchFamily="34" charset="0"/>
              </a:rPr>
              <a:t>17 </a:t>
            </a:r>
            <a:r>
              <a:rPr lang="en-US" sz="3600" dirty="0">
                <a:solidFill>
                  <a:srgbClr val="000000"/>
                </a:solidFill>
                <a:latin typeface="Helvetica Neue"/>
              </a:rPr>
              <a:t>that the man of God may be complete, thoroughly equipped for every good work.</a:t>
            </a:r>
            <a:endParaRPr lang="en-US" sz="3600" b="0" i="0" dirty="0">
              <a:solidFill>
                <a:srgbClr val="000000"/>
              </a:solidFill>
              <a:effectLst/>
              <a:latin typeface="Helvetica Neue"/>
            </a:endParaRPr>
          </a:p>
        </p:txBody>
      </p:sp>
    </p:spTree>
    <p:extLst>
      <p:ext uri="{BB962C8B-B14F-4D97-AF65-F5344CB8AC3E}">
        <p14:creationId xmlns:p14="http://schemas.microsoft.com/office/powerpoint/2010/main" val="260152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BB255-03B7-46E5-8105-A8F6533A59B5}"/>
              </a:ext>
            </a:extLst>
          </p:cNvPr>
          <p:cNvSpPr>
            <a:spLocks noGrp="1"/>
          </p:cNvSpPr>
          <p:nvPr>
            <p:ph idx="1"/>
          </p:nvPr>
        </p:nvSpPr>
        <p:spPr>
          <a:xfrm>
            <a:off x="479685" y="494674"/>
            <a:ext cx="11062741" cy="6086008"/>
          </a:xfrm>
        </p:spPr>
        <p:txBody>
          <a:bodyPr>
            <a:normAutofit/>
          </a:bodyPr>
          <a:lstStyle/>
          <a:p>
            <a:pPr marL="0" indent="0">
              <a:buNone/>
            </a:pPr>
            <a:endParaRPr lang="en-US" dirty="0"/>
          </a:p>
          <a:p>
            <a:pPr marL="0" indent="0">
              <a:buNone/>
            </a:pPr>
            <a:endParaRPr lang="en-US" sz="3200" dirty="0"/>
          </a:p>
        </p:txBody>
      </p:sp>
      <p:sp>
        <p:nvSpPr>
          <p:cNvPr id="2" name="Rectangle 1">
            <a:extLst>
              <a:ext uri="{FF2B5EF4-FFF2-40B4-BE49-F238E27FC236}">
                <a16:creationId xmlns:a16="http://schemas.microsoft.com/office/drawing/2014/main" id="{F61B39EA-6468-4F81-9363-016C30E57E88}"/>
              </a:ext>
            </a:extLst>
          </p:cNvPr>
          <p:cNvSpPr/>
          <p:nvPr/>
        </p:nvSpPr>
        <p:spPr>
          <a:xfrm>
            <a:off x="649574" y="494674"/>
            <a:ext cx="10892852" cy="4524315"/>
          </a:xfrm>
          <a:prstGeom prst="rect">
            <a:avLst/>
          </a:prstGeom>
        </p:spPr>
        <p:txBody>
          <a:bodyPr wrap="square">
            <a:spAutoFit/>
          </a:bodyPr>
          <a:lstStyle/>
          <a:p>
            <a:r>
              <a:rPr lang="en-US" sz="3600" b="1" dirty="0">
                <a:solidFill>
                  <a:srgbClr val="000000"/>
                </a:solidFill>
                <a:latin typeface="Arial" panose="020B0604020202020204" pitchFamily="34" charset="0"/>
              </a:rPr>
              <a:t>2 Timothy 3</a:t>
            </a:r>
          </a:p>
          <a:p>
            <a:endParaRPr lang="en-US" sz="3600" b="1" dirty="0">
              <a:solidFill>
                <a:srgbClr val="000000"/>
              </a:solidFill>
              <a:latin typeface="Arial" panose="020B0604020202020204" pitchFamily="34" charset="0"/>
            </a:endParaRPr>
          </a:p>
          <a:p>
            <a:r>
              <a:rPr lang="en-US" sz="3600" b="1" dirty="0">
                <a:solidFill>
                  <a:srgbClr val="000000"/>
                </a:solidFill>
                <a:latin typeface="Arial" panose="020B0604020202020204" pitchFamily="34" charset="0"/>
              </a:rPr>
              <a:t>16</a:t>
            </a:r>
            <a:r>
              <a:rPr lang="en-US" sz="3600" dirty="0">
                <a:solidFill>
                  <a:srgbClr val="000000"/>
                </a:solidFill>
                <a:latin typeface="Helvetica Neue"/>
              </a:rPr>
              <a:t>All Scripture </a:t>
            </a:r>
            <a:r>
              <a:rPr lang="en-US" sz="3600" i="1" dirty="0">
                <a:solidFill>
                  <a:srgbClr val="000000"/>
                </a:solidFill>
                <a:latin typeface="Helvetica Neue"/>
              </a:rPr>
              <a:t>is</a:t>
            </a:r>
            <a:r>
              <a:rPr lang="en-US" sz="3600" dirty="0">
                <a:solidFill>
                  <a:srgbClr val="000000"/>
                </a:solidFill>
                <a:latin typeface="Helvetica Neue"/>
              </a:rPr>
              <a:t> given by inspiration of God, and </a:t>
            </a:r>
            <a:r>
              <a:rPr lang="en-US" sz="3600" i="1" dirty="0">
                <a:solidFill>
                  <a:srgbClr val="000000"/>
                </a:solidFill>
                <a:latin typeface="Helvetica Neue"/>
              </a:rPr>
              <a:t>is</a:t>
            </a:r>
            <a:r>
              <a:rPr lang="en-US" sz="3600" dirty="0">
                <a:solidFill>
                  <a:srgbClr val="000000"/>
                </a:solidFill>
                <a:latin typeface="Helvetica Neue"/>
              </a:rPr>
              <a:t> profitable for doctrine, for reproof, for correction, for instruction in righteousness,</a:t>
            </a:r>
          </a:p>
          <a:p>
            <a:r>
              <a:rPr lang="en-US" sz="3600" dirty="0">
                <a:solidFill>
                  <a:srgbClr val="000000"/>
                </a:solidFill>
                <a:latin typeface="Helvetica Neue"/>
              </a:rPr>
              <a:t> </a:t>
            </a:r>
          </a:p>
          <a:p>
            <a:r>
              <a:rPr lang="en-US" sz="3600" b="1" dirty="0">
                <a:solidFill>
                  <a:srgbClr val="000000"/>
                </a:solidFill>
                <a:latin typeface="Arial" panose="020B0604020202020204" pitchFamily="34" charset="0"/>
              </a:rPr>
              <a:t>17 </a:t>
            </a:r>
            <a:r>
              <a:rPr lang="en-US" sz="3600" dirty="0">
                <a:solidFill>
                  <a:srgbClr val="000000"/>
                </a:solidFill>
                <a:latin typeface="Helvetica Neue"/>
              </a:rPr>
              <a:t>that the man of God may be complete, thoroughly equipped for every good work.</a:t>
            </a:r>
            <a:endParaRPr lang="en-US" sz="3600" b="0" i="0" dirty="0">
              <a:solidFill>
                <a:srgbClr val="000000"/>
              </a:solidFill>
              <a:effectLst/>
              <a:latin typeface="Helvetica Neue"/>
            </a:endParaRPr>
          </a:p>
        </p:txBody>
      </p:sp>
    </p:spTree>
    <p:extLst>
      <p:ext uri="{BB962C8B-B14F-4D97-AF65-F5344CB8AC3E}">
        <p14:creationId xmlns:p14="http://schemas.microsoft.com/office/powerpoint/2010/main" val="335310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42FCE-C87B-4A77-8050-E905A79E970B}"/>
              </a:ext>
            </a:extLst>
          </p:cNvPr>
          <p:cNvSpPr>
            <a:spLocks noGrp="1"/>
          </p:cNvSpPr>
          <p:nvPr>
            <p:ph idx="1"/>
          </p:nvPr>
        </p:nvSpPr>
        <p:spPr>
          <a:xfrm>
            <a:off x="409433" y="450376"/>
            <a:ext cx="11313994" cy="5909481"/>
          </a:xfrm>
        </p:spPr>
        <p:txBody>
          <a:bodyPr>
            <a:normAutofit/>
          </a:bodyPr>
          <a:lstStyle/>
          <a:p>
            <a:pPr marL="0" indent="0">
              <a:buNone/>
            </a:pPr>
            <a:r>
              <a:rPr lang="en-US" sz="3200" i="1" dirty="0"/>
              <a:t>How long has a pre-tribulation rapture been taught in the Church?  </a:t>
            </a:r>
          </a:p>
          <a:p>
            <a:pPr marL="0" indent="0">
              <a:buNone/>
            </a:pPr>
            <a:r>
              <a:rPr lang="en-US" sz="3200" i="1" dirty="0"/>
              <a:t>Likely the oldest known quote from an other who went by Pseudo-</a:t>
            </a:r>
            <a:r>
              <a:rPr lang="en-US" sz="3200" i="1" dirty="0" err="1"/>
              <a:t>Ephraem</a:t>
            </a:r>
            <a:r>
              <a:rPr lang="en-US" sz="3200" i="1" dirty="0"/>
              <a:t>.  Authors would at times use a name like this to say, like in this case, that he was influenced by </a:t>
            </a:r>
            <a:r>
              <a:rPr lang="en-US" sz="3200" i="1" dirty="0" err="1"/>
              <a:t>Ephraem</a:t>
            </a:r>
            <a:r>
              <a:rPr lang="en-US" sz="3200" i="1" dirty="0"/>
              <a:t>.  Likely </a:t>
            </a:r>
            <a:r>
              <a:rPr lang="en-US" sz="3200" i="1" dirty="0" err="1"/>
              <a:t>Ephraem</a:t>
            </a:r>
            <a:r>
              <a:rPr lang="en-US" sz="3200" i="1" dirty="0"/>
              <a:t> of Nisibis (306-73)</a:t>
            </a:r>
          </a:p>
          <a:p>
            <a:pPr marL="0" indent="0">
              <a:buNone/>
            </a:pPr>
            <a:endParaRPr lang="en-US" sz="3200" i="1" dirty="0"/>
          </a:p>
          <a:p>
            <a:pPr marL="0" indent="0">
              <a:buNone/>
            </a:pPr>
            <a:r>
              <a:rPr lang="en-US" sz="3200" i="1" dirty="0"/>
              <a:t>The quote from Pseudo-</a:t>
            </a:r>
            <a:r>
              <a:rPr lang="en-US" sz="3200" i="1" dirty="0" err="1"/>
              <a:t>Ephraem</a:t>
            </a:r>
            <a:r>
              <a:rPr lang="en-US" sz="3200" i="1" dirty="0"/>
              <a:t> is as follows.</a:t>
            </a:r>
          </a:p>
          <a:p>
            <a:pPr marL="0" indent="0">
              <a:buNone/>
            </a:pPr>
            <a:r>
              <a:rPr lang="en-US" sz="3200" dirty="0"/>
              <a:t>“All the saints and elect of God are gathered together before the tribulation, which is to come, and are taken to the Lord, in order that they may not see at any time the confusion which overwhelms the world because of our sins.”</a:t>
            </a:r>
          </a:p>
          <a:p>
            <a:pPr marL="0" indent="0">
              <a:buNone/>
            </a:pPr>
            <a:r>
              <a:rPr lang="en-US" sz="2400" dirty="0"/>
              <a:t>(Retrieved 01/29/2020) </a:t>
            </a:r>
            <a:r>
              <a:rPr lang="en-US" sz="2400" dirty="0">
                <a:hlinkClick r:id="rId2"/>
              </a:rPr>
              <a:t>http://www.apostasynow.com/topics/trib/pretrib07.html</a:t>
            </a:r>
            <a:endParaRPr lang="en-US" sz="2400" dirty="0"/>
          </a:p>
          <a:p>
            <a:pPr marL="0" indent="0">
              <a:buNone/>
            </a:pPr>
            <a:endParaRPr lang="en-US" sz="3200" dirty="0"/>
          </a:p>
        </p:txBody>
      </p:sp>
    </p:spTree>
    <p:extLst>
      <p:ext uri="{BB962C8B-B14F-4D97-AF65-F5344CB8AC3E}">
        <p14:creationId xmlns:p14="http://schemas.microsoft.com/office/powerpoint/2010/main" val="255729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60A0EB-9AF0-4D2E-A935-1A8FAC814B0B}"/>
              </a:ext>
            </a:extLst>
          </p:cNvPr>
          <p:cNvSpPr>
            <a:spLocks noGrp="1"/>
          </p:cNvSpPr>
          <p:nvPr>
            <p:ph idx="1"/>
          </p:nvPr>
        </p:nvSpPr>
        <p:spPr>
          <a:xfrm>
            <a:off x="450375" y="409433"/>
            <a:ext cx="11163869" cy="6073254"/>
          </a:xfrm>
        </p:spPr>
        <p:txBody>
          <a:bodyPr>
            <a:normAutofit/>
          </a:bodyPr>
          <a:lstStyle/>
          <a:p>
            <a:pPr marL="0" indent="0">
              <a:buNone/>
            </a:pPr>
            <a:r>
              <a:rPr lang="en-US" sz="3600" dirty="0"/>
              <a:t>The sermon consists of just under 1500 words, divided into ten sections and has been preserved in four Latin manuscripts. Three of these date from the eighth century and ascribe the sermon to </a:t>
            </a:r>
            <a:r>
              <a:rPr lang="en-US" sz="3600" dirty="0" err="1"/>
              <a:t>Ephraem</a:t>
            </a:r>
            <a:r>
              <a:rPr lang="en-US" sz="3600" dirty="0"/>
              <a:t>. </a:t>
            </a:r>
          </a:p>
          <a:p>
            <a:pPr marL="0" indent="0">
              <a:buNone/>
            </a:pPr>
            <a:endParaRPr lang="en-US" sz="3600" dirty="0"/>
          </a:p>
          <a:p>
            <a:pPr marL="0" indent="0">
              <a:buNone/>
            </a:pPr>
            <a:r>
              <a:rPr lang="en-US" sz="3600" dirty="0"/>
              <a:t>A fourth manuscript from the ninth century, claims not </a:t>
            </a:r>
            <a:r>
              <a:rPr lang="en-US" sz="3600" dirty="0" err="1"/>
              <a:t>Ephraem</a:t>
            </a:r>
            <a:r>
              <a:rPr lang="en-US" sz="3600" dirty="0"/>
              <a:t>, but Isidore of Seville (d. 636) as author.15 Additionally, there are subsequent Greek and Syriac versions of the sermon which have raised questions regarding the language of the original manuscript. </a:t>
            </a:r>
          </a:p>
          <a:p>
            <a:pPr marL="0" indent="0">
              <a:buNone/>
            </a:pPr>
            <a:r>
              <a:rPr lang="en-US" dirty="0"/>
              <a:t>(Retrieved 01/29/2020) </a:t>
            </a:r>
            <a:r>
              <a:rPr lang="en-US" sz="2000" dirty="0">
                <a:hlinkClick r:id="rId2"/>
              </a:rPr>
              <a:t>http://www.apostasynow.com/topics/trib/pretrib07.html</a:t>
            </a:r>
            <a:endParaRPr lang="en-US" sz="2000" dirty="0"/>
          </a:p>
        </p:txBody>
      </p:sp>
    </p:spTree>
    <p:extLst>
      <p:ext uri="{BB962C8B-B14F-4D97-AF65-F5344CB8AC3E}">
        <p14:creationId xmlns:p14="http://schemas.microsoft.com/office/powerpoint/2010/main" val="406471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A3CB6-4F9E-4985-BD17-B6A6597E7CCF}"/>
              </a:ext>
            </a:extLst>
          </p:cNvPr>
          <p:cNvSpPr>
            <a:spLocks noGrp="1"/>
          </p:cNvSpPr>
          <p:nvPr>
            <p:ph idx="1"/>
          </p:nvPr>
        </p:nvSpPr>
        <p:spPr>
          <a:xfrm>
            <a:off x="354842" y="341194"/>
            <a:ext cx="10998958" cy="5835769"/>
          </a:xfrm>
        </p:spPr>
        <p:txBody>
          <a:bodyPr>
            <a:normAutofit fontScale="92500"/>
          </a:bodyPr>
          <a:lstStyle/>
          <a:p>
            <a:pPr marL="0" indent="0">
              <a:buNone/>
            </a:pPr>
            <a:r>
              <a:rPr lang="en-US" sz="3600" dirty="0"/>
              <a:t>On the basis of lexical analysis and study of the biblical citations within the sermon with Latin, Greek, and Syriac versions of the Bible, Alexander believed it most probable that the homily was composed in Syriac, translated first into Greek, and then into Latin from the Greek.16</a:t>
            </a:r>
          </a:p>
          <a:p>
            <a:pPr marL="0" indent="0">
              <a:buNone/>
            </a:pPr>
            <a:r>
              <a:rPr lang="en-US" sz="3600" dirty="0"/>
              <a:t> </a:t>
            </a:r>
          </a:p>
          <a:p>
            <a:pPr marL="0" indent="0">
              <a:buNone/>
            </a:pPr>
            <a:r>
              <a:rPr lang="en-US" sz="3600" dirty="0"/>
              <a:t>Regardless of the original language, the vocabulary and style of the extant copies are consistent with the writings of </a:t>
            </a:r>
            <a:r>
              <a:rPr lang="en-US" sz="3600" dirty="0" err="1"/>
              <a:t>Ephraem</a:t>
            </a:r>
            <a:r>
              <a:rPr lang="en-US" sz="3600" dirty="0"/>
              <a:t> and his era. It appears likely that the sermon was written near the time of </a:t>
            </a:r>
            <a:r>
              <a:rPr lang="en-US" sz="3600" dirty="0" err="1"/>
              <a:t>Ephraem</a:t>
            </a:r>
            <a:r>
              <a:rPr lang="en-US" sz="3600" dirty="0"/>
              <a:t> and underwent slight change during subsequent coping. (Retrieved 01/29/2020) </a:t>
            </a:r>
            <a:r>
              <a:rPr lang="en-US" sz="3600" dirty="0">
                <a:hlinkClick r:id="rId2"/>
              </a:rPr>
              <a:t>http://www.apostasynow.com/topics/trib/pretrib07.html</a:t>
            </a:r>
            <a:endParaRPr lang="en-US" sz="3600" dirty="0"/>
          </a:p>
          <a:p>
            <a:pPr marL="0" indent="0">
              <a:buNone/>
            </a:pPr>
            <a:endParaRPr lang="en-US" sz="3600" dirty="0"/>
          </a:p>
          <a:p>
            <a:pPr marL="0" indent="0">
              <a:buNone/>
            </a:pPr>
            <a:endParaRPr lang="en-US" dirty="0"/>
          </a:p>
        </p:txBody>
      </p:sp>
    </p:spTree>
    <p:extLst>
      <p:ext uri="{BB962C8B-B14F-4D97-AF65-F5344CB8AC3E}">
        <p14:creationId xmlns:p14="http://schemas.microsoft.com/office/powerpoint/2010/main" val="186403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E8BF1120-828D-45F7-A68A-C7D0393855F6}"/>
              </a:ext>
            </a:extLst>
          </p:cNvPr>
          <p:cNvSpPr/>
          <p:nvPr/>
        </p:nvSpPr>
        <p:spPr>
          <a:xfrm>
            <a:off x="556591" y="331303"/>
            <a:ext cx="11304105" cy="5816977"/>
          </a:xfrm>
          <a:prstGeom prst="rect">
            <a:avLst/>
          </a:prstGeom>
        </p:spPr>
        <p:txBody>
          <a:bodyPr wrap="square">
            <a:spAutoFit/>
          </a:bodyPr>
          <a:lstStyle/>
          <a:p>
            <a:r>
              <a:rPr lang="en-US" sz="2800" dirty="0"/>
              <a:t>Morgan Edwards (1722-95) Morgan Edwards was born May 9, 1722 in </a:t>
            </a:r>
            <a:r>
              <a:rPr lang="en-US" sz="2800" dirty="0" err="1"/>
              <a:t>Trevethin</a:t>
            </a:r>
            <a:r>
              <a:rPr lang="en-US" sz="2800" dirty="0"/>
              <a:t> parish, Wales, and after education at Bristol College, began preaching in 1738.</a:t>
            </a:r>
          </a:p>
          <a:p>
            <a:endParaRPr lang="en-US" sz="2800" dirty="0"/>
          </a:p>
          <a:p>
            <a:r>
              <a:rPr lang="en-US" sz="2800" dirty="0"/>
              <a:t>Edwards emigrated to America, and in May 1761, became pastor of the Baptist Church in Philadelphia.</a:t>
            </a:r>
          </a:p>
          <a:p>
            <a:endParaRPr lang="en-US" sz="2800" dirty="0"/>
          </a:p>
          <a:p>
            <a:r>
              <a:rPr lang="en-US" sz="2800" dirty="0"/>
              <a:t>After the Revolutionary War (he was the only known Baptist clergy of Tory persuasion), Edwards became an educator and the premier Baptist historian of his day. </a:t>
            </a:r>
          </a:p>
          <a:p>
            <a:endParaRPr lang="en-US" sz="2800" dirty="0"/>
          </a:p>
          <a:p>
            <a:r>
              <a:rPr lang="en-US" sz="2800" dirty="0"/>
              <a:t>(Retrieved from 01/28/2020)  </a:t>
            </a:r>
            <a:r>
              <a:rPr lang="en-US" sz="2000" dirty="0">
                <a:hlinkClick r:id="rId2"/>
              </a:rPr>
              <a:t>https://digitalcommons.liberty.edu/cgi/viewcontent.cgi?article=1043&amp;context=pretrib_arch</a:t>
            </a:r>
            <a:r>
              <a:rPr lang="en-US" sz="2000" dirty="0"/>
              <a:t> </a:t>
            </a:r>
          </a:p>
          <a:p>
            <a:endParaRPr lang="en-US" sz="1600" dirty="0"/>
          </a:p>
        </p:txBody>
      </p:sp>
    </p:spTree>
    <p:extLst>
      <p:ext uri="{BB962C8B-B14F-4D97-AF65-F5344CB8AC3E}">
        <p14:creationId xmlns:p14="http://schemas.microsoft.com/office/powerpoint/2010/main" val="347799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E972B2-400B-4258-8695-5D2C75DC9D4F}"/>
              </a:ext>
            </a:extLst>
          </p:cNvPr>
          <p:cNvSpPr>
            <a:spLocks noGrp="1"/>
          </p:cNvSpPr>
          <p:nvPr>
            <p:ph idx="1"/>
          </p:nvPr>
        </p:nvSpPr>
        <p:spPr>
          <a:xfrm>
            <a:off x="437322" y="397565"/>
            <a:ext cx="10916478" cy="5779398"/>
          </a:xfrm>
        </p:spPr>
        <p:txBody>
          <a:bodyPr/>
          <a:lstStyle/>
          <a:p>
            <a:pPr marL="0" indent="0">
              <a:buNone/>
            </a:pPr>
            <a:endParaRPr lang="en-US" dirty="0"/>
          </a:p>
          <a:p>
            <a:pPr marL="0" indent="0">
              <a:buNone/>
            </a:pPr>
            <a:r>
              <a:rPr lang="en-US" dirty="0"/>
              <a:t>His major work Materials Toward A History of the Baptists is an important seminal work outlining American Baptist history of the era. Edwards founded the first Baptist college in the Colonies, Rhode Island College, which we know today as Brown University of the Ivy League. </a:t>
            </a:r>
          </a:p>
          <a:p>
            <a:pPr marL="0" indent="0">
              <a:buNone/>
            </a:pPr>
            <a:endParaRPr lang="en-US" dirty="0"/>
          </a:p>
          <a:p>
            <a:pPr marL="0" indent="0">
              <a:buNone/>
            </a:pPr>
            <a:r>
              <a:rPr lang="en-US" dirty="0"/>
              <a:t>(Retrieved from 01/28/2020)  </a:t>
            </a:r>
            <a:r>
              <a:rPr lang="en-US" dirty="0">
                <a:hlinkClick r:id="rId2"/>
              </a:rPr>
              <a:t>https://digitalcommons.liberty.edu/cgi/viewcontent.cgi?article=1043&amp;context=pretrib_arch</a:t>
            </a:r>
            <a:r>
              <a:rPr lang="en-US" dirty="0"/>
              <a:t> </a:t>
            </a:r>
          </a:p>
          <a:p>
            <a:endParaRPr lang="en-US" dirty="0"/>
          </a:p>
          <a:p>
            <a:pPr marL="0" indent="0">
              <a:buNone/>
            </a:pPr>
            <a:r>
              <a:rPr lang="en-US" dirty="0"/>
              <a:t>Brown University is a private Ivy League research university in Providence, Rhode Island. Founded in 1764.</a:t>
            </a:r>
          </a:p>
          <a:p>
            <a:endParaRPr lang="en-US" dirty="0"/>
          </a:p>
        </p:txBody>
      </p:sp>
    </p:spTree>
    <p:extLst>
      <p:ext uri="{BB962C8B-B14F-4D97-AF65-F5344CB8AC3E}">
        <p14:creationId xmlns:p14="http://schemas.microsoft.com/office/powerpoint/2010/main" val="4048841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AF90CC-6C09-408E-AFE1-F5F83F11F8AF}"/>
              </a:ext>
            </a:extLst>
          </p:cNvPr>
          <p:cNvSpPr>
            <a:spLocks noGrp="1"/>
          </p:cNvSpPr>
          <p:nvPr>
            <p:ph idx="1"/>
          </p:nvPr>
        </p:nvSpPr>
        <p:spPr>
          <a:xfrm>
            <a:off x="356940" y="513413"/>
            <a:ext cx="11047751" cy="5831174"/>
          </a:xfrm>
        </p:spPr>
        <p:txBody>
          <a:bodyPr>
            <a:normAutofit/>
          </a:bodyPr>
          <a:lstStyle/>
          <a:p>
            <a:pPr marL="0" indent="0">
              <a:buNone/>
            </a:pPr>
            <a:endParaRPr lang="en-US" u="sng" dirty="0">
              <a:hlinkClick r:id="rId2"/>
            </a:endParaRPr>
          </a:p>
          <a:p>
            <a:pPr marL="0" indent="0">
              <a:buNone/>
            </a:pPr>
            <a:endParaRPr lang="en-US" b="1" dirty="0"/>
          </a:p>
          <a:p>
            <a:pPr marL="0" indent="0">
              <a:buNone/>
            </a:pPr>
            <a:endParaRPr lang="en-US" sz="3600" dirty="0"/>
          </a:p>
        </p:txBody>
      </p:sp>
      <p:sp>
        <p:nvSpPr>
          <p:cNvPr id="2" name="Rectangle 1">
            <a:extLst>
              <a:ext uri="{FF2B5EF4-FFF2-40B4-BE49-F238E27FC236}">
                <a16:creationId xmlns:a16="http://schemas.microsoft.com/office/drawing/2014/main" id="{FF23DB77-26EF-459C-B252-47D6C4309381}"/>
              </a:ext>
            </a:extLst>
          </p:cNvPr>
          <p:cNvSpPr/>
          <p:nvPr/>
        </p:nvSpPr>
        <p:spPr>
          <a:xfrm>
            <a:off x="356940" y="513413"/>
            <a:ext cx="11478120" cy="6494085"/>
          </a:xfrm>
          <a:prstGeom prst="rect">
            <a:avLst/>
          </a:prstGeom>
        </p:spPr>
        <p:txBody>
          <a:bodyPr wrap="square">
            <a:spAutoFit/>
          </a:bodyPr>
          <a:lstStyle/>
          <a:p>
            <a:r>
              <a:rPr lang="en-US" sz="3200" dirty="0"/>
              <a:t>Edwards essay on the Rapture while in college contains the following”  </a:t>
            </a:r>
          </a:p>
          <a:p>
            <a:endParaRPr lang="en-US" sz="3200" dirty="0"/>
          </a:p>
          <a:p>
            <a:r>
              <a:rPr lang="en-US" sz="3200" dirty="0"/>
              <a:t>“I say, somewhat more —; because the dead saints will be raised, and the living changed at Christ’s “appearing in the air” (I </a:t>
            </a:r>
            <a:r>
              <a:rPr lang="en-US" sz="3200" dirty="0" err="1"/>
              <a:t>Thes</a:t>
            </a:r>
            <a:r>
              <a:rPr lang="en-US" sz="3200" dirty="0"/>
              <a:t>. iv. 17); and this will be about three years and a half before the millennium, as we shall see hereafter: but will he and they abide in the air all that time? No: they will ascend to paradise, or to some one of those many “mansions in the father’s house”</a:t>
            </a:r>
          </a:p>
          <a:p>
            <a:endParaRPr lang="en-US" sz="3200" dirty="0"/>
          </a:p>
          <a:p>
            <a:r>
              <a:rPr lang="en-US" sz="3200" b="1" dirty="0">
                <a:solidFill>
                  <a:srgbClr val="000000"/>
                </a:solidFill>
              </a:rPr>
              <a:t>1 Thessalonians 4:17 </a:t>
            </a:r>
            <a:r>
              <a:rPr lang="en-US" sz="3200" dirty="0">
                <a:solidFill>
                  <a:srgbClr val="000000"/>
                </a:solidFill>
              </a:rPr>
              <a:t>Then we who are alive </a:t>
            </a:r>
            <a:r>
              <a:rPr lang="en-US" sz="3200" i="1" dirty="0">
                <a:solidFill>
                  <a:srgbClr val="000000"/>
                </a:solidFill>
              </a:rPr>
              <a:t>and</a:t>
            </a:r>
            <a:r>
              <a:rPr lang="en-US" sz="3200" dirty="0">
                <a:solidFill>
                  <a:srgbClr val="000000"/>
                </a:solidFill>
              </a:rPr>
              <a:t> remain shall be caught up together with them in the clouds to meet the Lord in the air. And thus we shall always be with the Lord. </a:t>
            </a:r>
            <a:endParaRPr lang="en-US" sz="2000" dirty="0"/>
          </a:p>
        </p:txBody>
      </p:sp>
      <p:sp>
        <p:nvSpPr>
          <p:cNvPr id="5" name="Rectangle 1">
            <a:extLst>
              <a:ext uri="{FF2B5EF4-FFF2-40B4-BE49-F238E27FC236}">
                <a16:creationId xmlns:a16="http://schemas.microsoft.com/office/drawing/2014/main" id="{759C4C8D-E094-4854-8805-1FC255987B72}"/>
              </a:ext>
            </a:extLst>
          </p:cNvPr>
          <p:cNvSpPr>
            <a:spLocks noChangeArrowheads="1"/>
          </p:cNvSpPr>
          <p:nvPr/>
        </p:nvSpPr>
        <p:spPr bwMode="auto">
          <a:xfrm>
            <a:off x="2995613" y="244633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79331"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897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8A3A5A-D2A4-4C4F-B36C-BC851FC4DE84}"/>
              </a:ext>
            </a:extLst>
          </p:cNvPr>
          <p:cNvSpPr>
            <a:spLocks noGrp="1"/>
          </p:cNvSpPr>
          <p:nvPr>
            <p:ph idx="1"/>
          </p:nvPr>
        </p:nvSpPr>
        <p:spPr>
          <a:xfrm>
            <a:off x="374753" y="245660"/>
            <a:ext cx="11212643" cy="6230091"/>
          </a:xfrm>
        </p:spPr>
        <p:txBody>
          <a:bodyPr/>
          <a:lstStyle/>
          <a:p>
            <a:pPr marL="0" indent="0">
              <a:buNone/>
            </a:pPr>
            <a:endParaRPr lang="en-US" sz="4000" b="1" dirty="0"/>
          </a:p>
          <a:p>
            <a:pPr marL="0" indent="0">
              <a:buNone/>
            </a:pPr>
            <a:endParaRPr lang="en-US" sz="4000" b="1" dirty="0"/>
          </a:p>
          <a:p>
            <a:pPr marL="0" indent="0">
              <a:buNone/>
            </a:pPr>
            <a:endParaRPr lang="en-US" sz="4000" b="1" dirty="0"/>
          </a:p>
          <a:p>
            <a:pPr marL="0" indent="0">
              <a:buNone/>
            </a:pPr>
            <a:r>
              <a:rPr lang="en-US" sz="4000" b="1" dirty="0"/>
              <a:t>   </a:t>
            </a:r>
          </a:p>
          <a:p>
            <a:pPr marL="0" indent="0">
              <a:buNone/>
            </a:pPr>
            <a:endParaRPr lang="en-US" dirty="0"/>
          </a:p>
        </p:txBody>
      </p:sp>
      <p:sp>
        <p:nvSpPr>
          <p:cNvPr id="2" name="Rectangle 1">
            <a:extLst>
              <a:ext uri="{FF2B5EF4-FFF2-40B4-BE49-F238E27FC236}">
                <a16:creationId xmlns:a16="http://schemas.microsoft.com/office/drawing/2014/main" id="{F097E3D7-B41B-4A66-AEFC-C019B17EACD0}"/>
              </a:ext>
            </a:extLst>
          </p:cNvPr>
          <p:cNvSpPr/>
          <p:nvPr/>
        </p:nvSpPr>
        <p:spPr>
          <a:xfrm>
            <a:off x="374753" y="382248"/>
            <a:ext cx="11340169" cy="6555641"/>
          </a:xfrm>
          <a:prstGeom prst="rect">
            <a:avLst/>
          </a:prstGeom>
        </p:spPr>
        <p:txBody>
          <a:bodyPr wrap="square">
            <a:spAutoFit/>
          </a:bodyPr>
          <a:lstStyle/>
          <a:p>
            <a:r>
              <a:rPr lang="en-US" sz="3200" dirty="0"/>
              <a:t>“(John xiv. 2), and so disappear during the foresaid period of time. The design of this retreat and disappearing will be to judge the risen and changed saints; for “now the time is come that judgment must begin,” and that will be “at the house of God”  (I Pet. iv. 17)... (p. 7; the spelling of all Edwards quotes have been modernized)”</a:t>
            </a:r>
          </a:p>
          <a:p>
            <a:endParaRPr lang="en-US" sz="3200" dirty="0"/>
          </a:p>
          <a:p>
            <a:r>
              <a:rPr lang="en-US" sz="3200" b="1" dirty="0"/>
              <a:t>John 14:2</a:t>
            </a:r>
            <a:r>
              <a:rPr lang="en-US" sz="3200" dirty="0"/>
              <a:t> In My Father’s house are many mansions; if </a:t>
            </a:r>
            <a:r>
              <a:rPr lang="en-US" sz="3200" i="1" dirty="0"/>
              <a:t>it were</a:t>
            </a:r>
            <a:r>
              <a:rPr lang="en-US" sz="3200" dirty="0"/>
              <a:t> not </a:t>
            </a:r>
            <a:r>
              <a:rPr lang="en-US" sz="3200" i="1" dirty="0"/>
              <a:t>so,</a:t>
            </a:r>
            <a:r>
              <a:rPr lang="en-US" sz="3200" dirty="0"/>
              <a:t> I would have told you. I go to prepare a place for you. </a:t>
            </a:r>
          </a:p>
          <a:p>
            <a:endParaRPr lang="en-US" sz="3200" dirty="0"/>
          </a:p>
          <a:p>
            <a:pPr fontAlgn="t"/>
            <a:r>
              <a:rPr lang="en-US" sz="3200" dirty="0">
                <a:latin typeface="Helvetica Neue"/>
              </a:rPr>
              <a:t>1 Peter 4:17 </a:t>
            </a:r>
            <a:r>
              <a:rPr lang="en-US" sz="3200" dirty="0">
                <a:solidFill>
                  <a:srgbClr val="000000"/>
                </a:solidFill>
                <a:latin typeface="Helvetica Neue"/>
              </a:rPr>
              <a:t>For the time </a:t>
            </a:r>
            <a:r>
              <a:rPr lang="en-US" sz="3200" i="1" dirty="0">
                <a:solidFill>
                  <a:srgbClr val="000000"/>
                </a:solidFill>
                <a:latin typeface="Helvetica Neue"/>
              </a:rPr>
              <a:t>has come</a:t>
            </a:r>
            <a:r>
              <a:rPr lang="en-US" sz="3200" dirty="0">
                <a:solidFill>
                  <a:srgbClr val="000000"/>
                </a:solidFill>
                <a:latin typeface="Helvetica Neue"/>
              </a:rPr>
              <a:t> for judgment to begin at the house of God; and if </a:t>
            </a:r>
            <a:r>
              <a:rPr lang="en-US" sz="3200" i="1" dirty="0">
                <a:solidFill>
                  <a:srgbClr val="000000"/>
                </a:solidFill>
                <a:latin typeface="Helvetica Neue"/>
              </a:rPr>
              <a:t>it begins</a:t>
            </a:r>
            <a:r>
              <a:rPr lang="en-US" sz="3200" dirty="0">
                <a:solidFill>
                  <a:srgbClr val="000000"/>
                </a:solidFill>
                <a:latin typeface="Helvetica Neue"/>
              </a:rPr>
              <a:t> with us first, what will </a:t>
            </a:r>
            <a:r>
              <a:rPr lang="en-US" sz="3200" i="1" dirty="0">
                <a:solidFill>
                  <a:srgbClr val="000000"/>
                </a:solidFill>
                <a:latin typeface="Helvetica Neue"/>
              </a:rPr>
              <a:t>be</a:t>
            </a:r>
            <a:r>
              <a:rPr lang="en-US" sz="3200" dirty="0">
                <a:solidFill>
                  <a:srgbClr val="000000"/>
                </a:solidFill>
                <a:latin typeface="Helvetica Neue"/>
              </a:rPr>
              <a:t> the end of those who do not obey the gospel of God?”</a:t>
            </a:r>
            <a:r>
              <a:rPr lang="en-US" sz="3200" dirty="0"/>
              <a:t> </a:t>
            </a:r>
          </a:p>
          <a:p>
            <a:pPr fontAlgn="t"/>
            <a:r>
              <a:rPr lang="en-US" dirty="0"/>
              <a:t>(Retrieved from 01/28/2020) </a:t>
            </a:r>
            <a:r>
              <a:rPr lang="en-US" dirty="0">
                <a:hlinkClick r:id="rId2"/>
              </a:rPr>
              <a:t>https://digitalcommons.liberty.edu/cgi/viewcontent.cgi?article=1043&amp;context=pretrib_arch</a:t>
            </a:r>
            <a:r>
              <a:rPr lang="en-US" dirty="0"/>
              <a:t> </a:t>
            </a:r>
            <a:endParaRPr lang="en-US" sz="3200" dirty="0"/>
          </a:p>
        </p:txBody>
      </p:sp>
    </p:spTree>
    <p:extLst>
      <p:ext uri="{BB962C8B-B14F-4D97-AF65-F5344CB8AC3E}">
        <p14:creationId xmlns:p14="http://schemas.microsoft.com/office/powerpoint/2010/main" val="2707411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1066</TotalTime>
  <Words>1212</Words>
  <Application>Microsoft Office PowerPoint</Application>
  <PresentationFormat>Widescreen</PresentationFormat>
  <Paragraphs>98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Chronicle SSm A</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Jay Wisner</cp:lastModifiedBy>
  <cp:revision>123</cp:revision>
  <dcterms:created xsi:type="dcterms:W3CDTF">2019-10-10T18:52:11Z</dcterms:created>
  <dcterms:modified xsi:type="dcterms:W3CDTF">2020-01-30T00:56:39Z</dcterms:modified>
</cp:coreProperties>
</file>