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72" d="100"/>
          <a:sy n="72" d="100"/>
        </p:scale>
        <p:origin x="642"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C101E-C2A7-4298-ADF6-B5AF49E77E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5D569F-0480-4C70-9152-C2C5EAD3EC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F4764B-DD8A-4170-A691-2F304811BA8B}"/>
              </a:ext>
            </a:extLst>
          </p:cNvPr>
          <p:cNvSpPr>
            <a:spLocks noGrp="1"/>
          </p:cNvSpPr>
          <p:nvPr>
            <p:ph type="dt" sz="half" idx="10"/>
          </p:nvPr>
        </p:nvSpPr>
        <p:spPr/>
        <p:txBody>
          <a:bodyPr/>
          <a:lstStyle/>
          <a:p>
            <a:fld id="{6362142B-6EDB-45A2-908F-16212A1AC8A2}" type="datetimeFigureOut">
              <a:rPr lang="en-US" smtClean="0"/>
              <a:t>10/3/2019</a:t>
            </a:fld>
            <a:endParaRPr lang="en-US"/>
          </a:p>
        </p:txBody>
      </p:sp>
      <p:sp>
        <p:nvSpPr>
          <p:cNvPr id="5" name="Footer Placeholder 4">
            <a:extLst>
              <a:ext uri="{FF2B5EF4-FFF2-40B4-BE49-F238E27FC236}">
                <a16:creationId xmlns:a16="http://schemas.microsoft.com/office/drawing/2014/main" id="{1B9E8AF1-E5BF-4FED-AB69-CF47BF2046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4537F1-E7BE-46E5-9F7E-76C0DE303D0E}"/>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123495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C3FB6-8AB4-438A-9C81-4F7CBDBFDF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882247-D871-4B61-B2DD-34144DAD199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A7EBFF-4609-4E33-895A-5B224EC9A153}"/>
              </a:ext>
            </a:extLst>
          </p:cNvPr>
          <p:cNvSpPr>
            <a:spLocks noGrp="1"/>
          </p:cNvSpPr>
          <p:nvPr>
            <p:ph type="dt" sz="half" idx="10"/>
          </p:nvPr>
        </p:nvSpPr>
        <p:spPr/>
        <p:txBody>
          <a:bodyPr/>
          <a:lstStyle/>
          <a:p>
            <a:fld id="{6362142B-6EDB-45A2-908F-16212A1AC8A2}" type="datetimeFigureOut">
              <a:rPr lang="en-US" smtClean="0"/>
              <a:t>10/3/2019</a:t>
            </a:fld>
            <a:endParaRPr lang="en-US"/>
          </a:p>
        </p:txBody>
      </p:sp>
      <p:sp>
        <p:nvSpPr>
          <p:cNvPr id="5" name="Footer Placeholder 4">
            <a:extLst>
              <a:ext uri="{FF2B5EF4-FFF2-40B4-BE49-F238E27FC236}">
                <a16:creationId xmlns:a16="http://schemas.microsoft.com/office/drawing/2014/main" id="{FA9AA704-01FD-4866-B258-9F74E2EA6F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E3E483-520F-4592-A4F6-53AC29069C9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229622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75271D-E63F-4636-8B6C-22453C1716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A29629-DE04-4D1A-B764-F801A74F122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8C71E4-8220-40D5-BCED-EBC78F35CE70}"/>
              </a:ext>
            </a:extLst>
          </p:cNvPr>
          <p:cNvSpPr>
            <a:spLocks noGrp="1"/>
          </p:cNvSpPr>
          <p:nvPr>
            <p:ph type="dt" sz="half" idx="10"/>
          </p:nvPr>
        </p:nvSpPr>
        <p:spPr/>
        <p:txBody>
          <a:bodyPr/>
          <a:lstStyle/>
          <a:p>
            <a:fld id="{6362142B-6EDB-45A2-908F-16212A1AC8A2}" type="datetimeFigureOut">
              <a:rPr lang="en-US" smtClean="0"/>
              <a:t>10/3/2019</a:t>
            </a:fld>
            <a:endParaRPr lang="en-US"/>
          </a:p>
        </p:txBody>
      </p:sp>
      <p:sp>
        <p:nvSpPr>
          <p:cNvPr id="5" name="Footer Placeholder 4">
            <a:extLst>
              <a:ext uri="{FF2B5EF4-FFF2-40B4-BE49-F238E27FC236}">
                <a16:creationId xmlns:a16="http://schemas.microsoft.com/office/drawing/2014/main" id="{4807C81B-E695-4161-8F85-F8E1551122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F8617D-4F56-446B-8DB9-295AA666120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842359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8C4E3-ABEB-49CF-AE2D-33CB2E1562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CE5E8C-C72A-422E-B1A4-1E33D47A179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5831A0-88A7-4267-81F1-51DF0D5D4547}"/>
              </a:ext>
            </a:extLst>
          </p:cNvPr>
          <p:cNvSpPr>
            <a:spLocks noGrp="1"/>
          </p:cNvSpPr>
          <p:nvPr>
            <p:ph type="dt" sz="half" idx="10"/>
          </p:nvPr>
        </p:nvSpPr>
        <p:spPr/>
        <p:txBody>
          <a:bodyPr/>
          <a:lstStyle/>
          <a:p>
            <a:fld id="{6362142B-6EDB-45A2-908F-16212A1AC8A2}" type="datetimeFigureOut">
              <a:rPr lang="en-US" smtClean="0"/>
              <a:t>10/3/2019</a:t>
            </a:fld>
            <a:endParaRPr lang="en-US"/>
          </a:p>
        </p:txBody>
      </p:sp>
      <p:sp>
        <p:nvSpPr>
          <p:cNvPr id="5" name="Footer Placeholder 4">
            <a:extLst>
              <a:ext uri="{FF2B5EF4-FFF2-40B4-BE49-F238E27FC236}">
                <a16:creationId xmlns:a16="http://schemas.microsoft.com/office/drawing/2014/main" id="{1AE6F12B-3C33-4D46-9D82-0EFE0FF61E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63BD03-B9D2-4138-BD40-C99053FC350A}"/>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420343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C784C-1149-4941-AB1E-7B45370D25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A0E37A-CF0F-4938-9866-247F4D399A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0BC6105-679C-4CEA-A5B9-353CA96A07FA}"/>
              </a:ext>
            </a:extLst>
          </p:cNvPr>
          <p:cNvSpPr>
            <a:spLocks noGrp="1"/>
          </p:cNvSpPr>
          <p:nvPr>
            <p:ph type="dt" sz="half" idx="10"/>
          </p:nvPr>
        </p:nvSpPr>
        <p:spPr/>
        <p:txBody>
          <a:bodyPr/>
          <a:lstStyle/>
          <a:p>
            <a:fld id="{6362142B-6EDB-45A2-908F-16212A1AC8A2}" type="datetimeFigureOut">
              <a:rPr lang="en-US" smtClean="0"/>
              <a:t>10/3/2019</a:t>
            </a:fld>
            <a:endParaRPr lang="en-US"/>
          </a:p>
        </p:txBody>
      </p:sp>
      <p:sp>
        <p:nvSpPr>
          <p:cNvPr id="5" name="Footer Placeholder 4">
            <a:extLst>
              <a:ext uri="{FF2B5EF4-FFF2-40B4-BE49-F238E27FC236}">
                <a16:creationId xmlns:a16="http://schemas.microsoft.com/office/drawing/2014/main" id="{34F7D50B-4431-4F3F-8F55-CD5320A7E0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78C514-C9BC-46E5-95F3-2ED94392C94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328389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089C7-EA5C-43BB-864B-A049D5FF25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4FF85A-FF99-4959-8A84-0478E14B038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72251F-9E75-40ED-A37C-C7697F4E2A1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0A454C-B59F-4893-B7AC-A0BDCB535B7A}"/>
              </a:ext>
            </a:extLst>
          </p:cNvPr>
          <p:cNvSpPr>
            <a:spLocks noGrp="1"/>
          </p:cNvSpPr>
          <p:nvPr>
            <p:ph type="dt" sz="half" idx="10"/>
          </p:nvPr>
        </p:nvSpPr>
        <p:spPr/>
        <p:txBody>
          <a:bodyPr/>
          <a:lstStyle/>
          <a:p>
            <a:fld id="{6362142B-6EDB-45A2-908F-16212A1AC8A2}" type="datetimeFigureOut">
              <a:rPr lang="en-US" smtClean="0"/>
              <a:t>10/3/2019</a:t>
            </a:fld>
            <a:endParaRPr lang="en-US"/>
          </a:p>
        </p:txBody>
      </p:sp>
      <p:sp>
        <p:nvSpPr>
          <p:cNvPr id="6" name="Footer Placeholder 5">
            <a:extLst>
              <a:ext uri="{FF2B5EF4-FFF2-40B4-BE49-F238E27FC236}">
                <a16:creationId xmlns:a16="http://schemas.microsoft.com/office/drawing/2014/main" id="{CDDEB19F-75AC-4489-A630-E49F0EE183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BF89A0-5C74-4FF3-BEE2-EB293B482347}"/>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3310053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39768-D8C5-4B2A-A3A9-E6635B3C62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D2F01A-8A4C-4570-A309-B15A05656D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BB035EB-3D6A-40D2-9BC3-9CB861A02DD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74357E-19E7-49A1-8286-E1A7CA3FAD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3D82C86-BC95-4E58-B88B-DAD631391C4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2B3C1A-D7EE-45CB-AF20-085D00C48966}"/>
              </a:ext>
            </a:extLst>
          </p:cNvPr>
          <p:cNvSpPr>
            <a:spLocks noGrp="1"/>
          </p:cNvSpPr>
          <p:nvPr>
            <p:ph type="dt" sz="half" idx="10"/>
          </p:nvPr>
        </p:nvSpPr>
        <p:spPr/>
        <p:txBody>
          <a:bodyPr/>
          <a:lstStyle/>
          <a:p>
            <a:fld id="{6362142B-6EDB-45A2-908F-16212A1AC8A2}" type="datetimeFigureOut">
              <a:rPr lang="en-US" smtClean="0"/>
              <a:t>10/3/2019</a:t>
            </a:fld>
            <a:endParaRPr lang="en-US"/>
          </a:p>
        </p:txBody>
      </p:sp>
      <p:sp>
        <p:nvSpPr>
          <p:cNvPr id="8" name="Footer Placeholder 7">
            <a:extLst>
              <a:ext uri="{FF2B5EF4-FFF2-40B4-BE49-F238E27FC236}">
                <a16:creationId xmlns:a16="http://schemas.microsoft.com/office/drawing/2014/main" id="{B6E8E6D3-44AE-4780-8542-36E4A52BF1E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1EA03E-3B95-499B-B86C-3A6CD854FD79}"/>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564812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334C6-5E86-427B-8112-FC5DF94D24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4EA594-81BB-43FC-B95D-30C65FDD9082}"/>
              </a:ext>
            </a:extLst>
          </p:cNvPr>
          <p:cNvSpPr>
            <a:spLocks noGrp="1"/>
          </p:cNvSpPr>
          <p:nvPr>
            <p:ph type="dt" sz="half" idx="10"/>
          </p:nvPr>
        </p:nvSpPr>
        <p:spPr/>
        <p:txBody>
          <a:bodyPr/>
          <a:lstStyle/>
          <a:p>
            <a:fld id="{6362142B-6EDB-45A2-908F-16212A1AC8A2}" type="datetimeFigureOut">
              <a:rPr lang="en-US" smtClean="0"/>
              <a:t>10/3/2019</a:t>
            </a:fld>
            <a:endParaRPr lang="en-US"/>
          </a:p>
        </p:txBody>
      </p:sp>
      <p:sp>
        <p:nvSpPr>
          <p:cNvPr id="4" name="Footer Placeholder 3">
            <a:extLst>
              <a:ext uri="{FF2B5EF4-FFF2-40B4-BE49-F238E27FC236}">
                <a16:creationId xmlns:a16="http://schemas.microsoft.com/office/drawing/2014/main" id="{700F1CB9-F52E-4B39-867B-27DB1C98A1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4D1174-1453-4BFA-AC8E-88851284E806}"/>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273075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90EA9F-5D19-4A96-AED9-DBA253D2F6E2}"/>
              </a:ext>
            </a:extLst>
          </p:cNvPr>
          <p:cNvSpPr>
            <a:spLocks noGrp="1"/>
          </p:cNvSpPr>
          <p:nvPr>
            <p:ph type="dt" sz="half" idx="10"/>
          </p:nvPr>
        </p:nvSpPr>
        <p:spPr/>
        <p:txBody>
          <a:bodyPr/>
          <a:lstStyle/>
          <a:p>
            <a:fld id="{6362142B-6EDB-45A2-908F-16212A1AC8A2}" type="datetimeFigureOut">
              <a:rPr lang="en-US" smtClean="0"/>
              <a:t>10/3/2019</a:t>
            </a:fld>
            <a:endParaRPr lang="en-US"/>
          </a:p>
        </p:txBody>
      </p:sp>
      <p:sp>
        <p:nvSpPr>
          <p:cNvPr id="3" name="Footer Placeholder 2">
            <a:extLst>
              <a:ext uri="{FF2B5EF4-FFF2-40B4-BE49-F238E27FC236}">
                <a16:creationId xmlns:a16="http://schemas.microsoft.com/office/drawing/2014/main" id="{1B373C87-961D-4F30-B4E5-FFAF80CD9E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4C156E-58CD-4069-82CE-8E52F698A2E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127151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2334A-1731-429A-B6B4-2BD99E487A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EEAEAA-B1E8-4941-8E63-7A248AD166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B142CC-730E-450F-A2A9-C6BFADC839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BBDFB7E-D49C-4479-9527-33AC267853C4}"/>
              </a:ext>
            </a:extLst>
          </p:cNvPr>
          <p:cNvSpPr>
            <a:spLocks noGrp="1"/>
          </p:cNvSpPr>
          <p:nvPr>
            <p:ph type="dt" sz="half" idx="10"/>
          </p:nvPr>
        </p:nvSpPr>
        <p:spPr/>
        <p:txBody>
          <a:bodyPr/>
          <a:lstStyle/>
          <a:p>
            <a:fld id="{6362142B-6EDB-45A2-908F-16212A1AC8A2}" type="datetimeFigureOut">
              <a:rPr lang="en-US" smtClean="0"/>
              <a:t>10/3/2019</a:t>
            </a:fld>
            <a:endParaRPr lang="en-US"/>
          </a:p>
        </p:txBody>
      </p:sp>
      <p:sp>
        <p:nvSpPr>
          <p:cNvPr id="6" name="Footer Placeholder 5">
            <a:extLst>
              <a:ext uri="{FF2B5EF4-FFF2-40B4-BE49-F238E27FC236}">
                <a16:creationId xmlns:a16="http://schemas.microsoft.com/office/drawing/2014/main" id="{C29B03F1-012F-4D39-8D47-E7EA52BFBA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A63E0F-B382-4F7C-94E5-FEC2511016C5}"/>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09823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ED41A-F7A9-4388-98AB-1EF6D70848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E085A4-1E1D-4E43-83A0-B2A09FCDEF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1E96829-3AA1-44F4-AB3E-77FEB0A4AA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CF8CA5-EF18-47A3-B3C9-CB19BC6558B6}"/>
              </a:ext>
            </a:extLst>
          </p:cNvPr>
          <p:cNvSpPr>
            <a:spLocks noGrp="1"/>
          </p:cNvSpPr>
          <p:nvPr>
            <p:ph type="dt" sz="half" idx="10"/>
          </p:nvPr>
        </p:nvSpPr>
        <p:spPr/>
        <p:txBody>
          <a:bodyPr/>
          <a:lstStyle/>
          <a:p>
            <a:fld id="{6362142B-6EDB-45A2-908F-16212A1AC8A2}" type="datetimeFigureOut">
              <a:rPr lang="en-US" smtClean="0"/>
              <a:t>10/3/2019</a:t>
            </a:fld>
            <a:endParaRPr lang="en-US"/>
          </a:p>
        </p:txBody>
      </p:sp>
      <p:sp>
        <p:nvSpPr>
          <p:cNvPr id="6" name="Footer Placeholder 5">
            <a:extLst>
              <a:ext uri="{FF2B5EF4-FFF2-40B4-BE49-F238E27FC236}">
                <a16:creationId xmlns:a16="http://schemas.microsoft.com/office/drawing/2014/main" id="{95E272FC-0FAE-4501-A020-3C892FCD0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0A7E61-3268-48CA-A17E-7E57ADC2AEF5}"/>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2296767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04F73E-FC7C-459B-BCD2-744C077B86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42FCC8-1707-43E8-BE2D-454557AF6A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DBBD91-3394-4B29-9A8A-BC2E28BF11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62142B-6EDB-45A2-908F-16212A1AC8A2}" type="datetimeFigureOut">
              <a:rPr lang="en-US" smtClean="0"/>
              <a:t>10/3/2019</a:t>
            </a:fld>
            <a:endParaRPr lang="en-US"/>
          </a:p>
        </p:txBody>
      </p:sp>
      <p:sp>
        <p:nvSpPr>
          <p:cNvPr id="5" name="Footer Placeholder 4">
            <a:extLst>
              <a:ext uri="{FF2B5EF4-FFF2-40B4-BE49-F238E27FC236}">
                <a16:creationId xmlns:a16="http://schemas.microsoft.com/office/drawing/2014/main" id="{431D6AD7-9882-4B37-B672-D512CC4BA4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F080D3-EEA7-4C1C-A1C8-7986962E63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A30CC-B8EB-4BC9-86D5-36A0594B46E8}" type="slidenum">
              <a:rPr lang="en-US" smtClean="0"/>
              <a:t>‹#›</a:t>
            </a:fld>
            <a:endParaRPr lang="en-US"/>
          </a:p>
        </p:txBody>
      </p:sp>
    </p:spTree>
    <p:extLst>
      <p:ext uri="{BB962C8B-B14F-4D97-AF65-F5344CB8AC3E}">
        <p14:creationId xmlns:p14="http://schemas.microsoft.com/office/powerpoint/2010/main" val="1941026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jwfacts.com/watchtower/1925.ph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jwfacts.com/watchtower/1800s.php" TargetMode="External"/><Relationship Id="rId2" Type="http://schemas.openxmlformats.org/officeDocument/2006/relationships/hyperlink" Target="https://www.jwfacts.com/watchtower/1975.php"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ol.jw.org/en/wol/d/r1/lp-e/197224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jwfacts.com/watchtower/1800s.ph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8C675E-0DEF-4D3B-9BF4-003A7B9B54B8}"/>
              </a:ext>
            </a:extLst>
          </p:cNvPr>
          <p:cNvSpPr>
            <a:spLocks noGrp="1"/>
          </p:cNvSpPr>
          <p:nvPr>
            <p:ph type="subTitle" idx="1"/>
          </p:nvPr>
        </p:nvSpPr>
        <p:spPr>
          <a:xfrm>
            <a:off x="233916" y="361507"/>
            <a:ext cx="11546958" cy="5949352"/>
          </a:xfrm>
        </p:spPr>
        <p:txBody>
          <a:bodyPr>
            <a:noAutofit/>
          </a:bodyPr>
          <a:lstStyle/>
          <a:p>
            <a:r>
              <a:rPr lang="en-US" sz="5400" dirty="0"/>
              <a:t>Thrive Discipleship &amp; Apologetics</a:t>
            </a:r>
          </a:p>
          <a:p>
            <a:pPr>
              <a:lnSpc>
                <a:spcPct val="100000"/>
              </a:lnSpc>
            </a:pPr>
            <a:r>
              <a:rPr lang="en-US" dirty="0"/>
              <a:t>Proverbs 11</a:t>
            </a:r>
          </a:p>
          <a:p>
            <a:pPr>
              <a:lnSpc>
                <a:spcPct val="100000"/>
              </a:lnSpc>
            </a:pPr>
            <a:r>
              <a:rPr lang="en-US" dirty="0"/>
              <a:t>28 Those who trust in their riches will fall,                                                                                                        but the righteous will </a:t>
            </a:r>
            <a:r>
              <a:rPr lang="en-US" b="1" dirty="0"/>
              <a:t>thrive</a:t>
            </a:r>
            <a:r>
              <a:rPr lang="en-US" dirty="0"/>
              <a:t> like a green leaf.</a:t>
            </a:r>
          </a:p>
          <a:p>
            <a:pPr>
              <a:lnSpc>
                <a:spcPct val="100000"/>
              </a:lnSpc>
            </a:pPr>
            <a:r>
              <a:rPr lang="en-US" dirty="0"/>
              <a:t>Jude</a:t>
            </a:r>
          </a:p>
          <a:p>
            <a:pPr>
              <a:lnSpc>
                <a:spcPct val="100000"/>
              </a:lnSpc>
            </a:pPr>
            <a:r>
              <a:rPr lang="en-US" dirty="0"/>
              <a:t>3</a:t>
            </a:r>
            <a:r>
              <a:rPr lang="en-US" b="1" dirty="0"/>
              <a:t> </a:t>
            </a:r>
            <a:r>
              <a:rPr lang="en-US" dirty="0"/>
              <a:t>Beloved, while I was very diligent to write to you concerning our common salvation, I found it necessary to write to you exhorting you to </a:t>
            </a:r>
            <a:r>
              <a:rPr lang="en-US" b="1" dirty="0"/>
              <a:t>contend earnestly for the faith </a:t>
            </a:r>
            <a:r>
              <a:rPr lang="en-US" dirty="0"/>
              <a:t>which was once for all delivered to the saints.</a:t>
            </a:r>
          </a:p>
          <a:p>
            <a:pPr>
              <a:lnSpc>
                <a:spcPct val="100000"/>
              </a:lnSpc>
            </a:pPr>
            <a:r>
              <a:rPr lang="en-US" sz="4000" dirty="0"/>
              <a:t>Jehovah’s Witness And Bible Track Society </a:t>
            </a:r>
          </a:p>
          <a:p>
            <a:r>
              <a:rPr lang="en-US" sz="4800" b="1" dirty="0"/>
              <a:t>A True Prophet Of God? </a:t>
            </a:r>
          </a:p>
          <a:p>
            <a:endParaRPr lang="en-US" sz="3600" dirty="0"/>
          </a:p>
        </p:txBody>
      </p:sp>
    </p:spTree>
    <p:extLst>
      <p:ext uri="{BB962C8B-B14F-4D97-AF65-F5344CB8AC3E}">
        <p14:creationId xmlns:p14="http://schemas.microsoft.com/office/powerpoint/2010/main" val="2408213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C2D7FF-C278-42F2-A26D-A16C1BB4BED2}"/>
              </a:ext>
            </a:extLst>
          </p:cNvPr>
          <p:cNvSpPr>
            <a:spLocks noGrp="1"/>
          </p:cNvSpPr>
          <p:nvPr>
            <p:ph idx="1"/>
          </p:nvPr>
        </p:nvSpPr>
        <p:spPr>
          <a:xfrm>
            <a:off x="357809" y="463826"/>
            <a:ext cx="11330608" cy="5976731"/>
          </a:xfrm>
        </p:spPr>
        <p:txBody>
          <a:bodyPr/>
          <a:lstStyle/>
          <a:p>
            <a:pPr marL="0" indent="0">
              <a:buNone/>
            </a:pPr>
            <a:r>
              <a:rPr lang="en-US" dirty="0"/>
              <a:t>1925 was a date set by Rutherford for the commencement of the earthly paradise and the resurrection onto earth of people such as Abraham, Isaac and Jacob. See </a:t>
            </a:r>
            <a:r>
              <a:rPr lang="en-US" dirty="0">
                <a:hlinkClick r:id="rId2"/>
              </a:rPr>
              <a:t>1925</a:t>
            </a:r>
            <a:r>
              <a:rPr lang="en-US" dirty="0"/>
              <a:t> for a full discussion on Watchtower expectations for this date.</a:t>
            </a:r>
          </a:p>
          <a:p>
            <a:pPr marL="0" indent="0">
              <a:buNone/>
            </a:pPr>
            <a:endParaRPr lang="en-US" dirty="0"/>
          </a:p>
          <a:p>
            <a:pPr marL="0" indent="0">
              <a:buNone/>
            </a:pPr>
            <a:r>
              <a:rPr lang="en-US" dirty="0"/>
              <a:t>"What, then, should we expect to take place? </a:t>
            </a:r>
            <a:r>
              <a:rPr lang="en-US" b="1" dirty="0"/>
              <a:t>The chief thing to be restored is the human race to life</a:t>
            </a:r>
            <a:r>
              <a:rPr lang="en-US" dirty="0"/>
              <a:t>; and since other Scriptures definitely fix the fact that there will be a resurrection of </a:t>
            </a:r>
            <a:r>
              <a:rPr lang="en-US" b="1" dirty="0"/>
              <a:t>Abraham, Isaac, Jacob</a:t>
            </a:r>
            <a:r>
              <a:rPr lang="en-US" dirty="0"/>
              <a:t> and other faithful ones of old, and that these will have the first </a:t>
            </a:r>
            <a:r>
              <a:rPr lang="en-US" dirty="0" err="1"/>
              <a:t>favour</a:t>
            </a:r>
            <a:r>
              <a:rPr lang="en-US" dirty="0"/>
              <a:t>, </a:t>
            </a:r>
            <a:r>
              <a:rPr lang="en-US" b="1" dirty="0"/>
              <a:t>we may expect 1925 to witness the return of these faithful men of Israel from the condition of death </a:t>
            </a:r>
            <a:r>
              <a:rPr lang="en-US" dirty="0"/>
              <a:t>, being resurrected and fully restored to perfect humanity and made the visible, legal representatives of the new order of things on earth." </a:t>
            </a:r>
            <a:r>
              <a:rPr lang="en-US" i="1" dirty="0"/>
              <a:t>Millions Now Living Will Never Die!</a:t>
            </a:r>
            <a:r>
              <a:rPr lang="en-US" dirty="0"/>
              <a:t> p.88</a:t>
            </a:r>
          </a:p>
        </p:txBody>
      </p:sp>
    </p:spTree>
    <p:extLst>
      <p:ext uri="{BB962C8B-B14F-4D97-AF65-F5344CB8AC3E}">
        <p14:creationId xmlns:p14="http://schemas.microsoft.com/office/powerpoint/2010/main" val="3775127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C2D7FF-C278-42F2-A26D-A16C1BB4BED2}"/>
              </a:ext>
            </a:extLst>
          </p:cNvPr>
          <p:cNvSpPr>
            <a:spLocks noGrp="1"/>
          </p:cNvSpPr>
          <p:nvPr>
            <p:ph idx="1"/>
          </p:nvPr>
        </p:nvSpPr>
        <p:spPr>
          <a:xfrm>
            <a:off x="357809" y="463826"/>
            <a:ext cx="11330608" cy="5976731"/>
          </a:xfrm>
        </p:spPr>
        <p:txBody>
          <a:bodyPr/>
          <a:lstStyle/>
          <a:p>
            <a:pPr marL="0" indent="0">
              <a:buNone/>
            </a:pPr>
            <a:r>
              <a:rPr lang="en-US" dirty="0"/>
              <a:t>It was implied that the end would occur in 1975, since this was 6,000 years from the creation of Adam. See </a:t>
            </a:r>
            <a:r>
              <a:rPr lang="en-US" dirty="0">
                <a:hlinkClick r:id="rId2"/>
              </a:rPr>
              <a:t>1975</a:t>
            </a:r>
            <a:r>
              <a:rPr lang="en-US" dirty="0"/>
              <a:t> for a full discussion of this date.</a:t>
            </a:r>
          </a:p>
          <a:p>
            <a:pPr marL="0" indent="0">
              <a:buNone/>
            </a:pPr>
            <a:endParaRPr lang="en-US" dirty="0"/>
          </a:p>
          <a:p>
            <a:pPr marL="0" indent="0">
              <a:buNone/>
            </a:pPr>
            <a:r>
              <a:rPr lang="en-US" dirty="0"/>
              <a:t>"The date 1980, mentioned on pages 61, 62, [of </a:t>
            </a:r>
            <a:r>
              <a:rPr lang="en-US" i="1" dirty="0"/>
              <a:t>The Finished Mystery</a:t>
            </a:r>
            <a:r>
              <a:rPr lang="en-US" dirty="0"/>
              <a:t>] probably marks the regathering of all of Fleshly Israel from their captivity in death." </a:t>
            </a:r>
            <a:r>
              <a:rPr lang="en-US" i="1" dirty="0"/>
              <a:t>The Parable of the Penny</a:t>
            </a:r>
            <a:r>
              <a:rPr lang="en-US" dirty="0"/>
              <a:t> p.6</a:t>
            </a:r>
          </a:p>
          <a:p>
            <a:pPr marL="0" indent="0">
              <a:buNone/>
            </a:pPr>
            <a:endParaRPr lang="en-US" dirty="0"/>
          </a:p>
          <a:p>
            <a:pPr marL="0" indent="0">
              <a:buNone/>
            </a:pPr>
            <a:endParaRPr lang="en-US" dirty="0"/>
          </a:p>
          <a:p>
            <a:pPr marL="0" indent="0">
              <a:buNone/>
            </a:pPr>
            <a:r>
              <a:rPr lang="en-US" dirty="0">
                <a:hlinkClick r:id="rId3"/>
              </a:rPr>
              <a:t>https://www.jwfacts.com/watchtower/1800s.php</a:t>
            </a:r>
            <a:r>
              <a:rPr lang="en-US" dirty="0"/>
              <a:t> (Retrieved 10/03/2019)</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36358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CCB440-395E-41D1-BD05-7577E2B72F31}"/>
              </a:ext>
            </a:extLst>
          </p:cNvPr>
          <p:cNvSpPr>
            <a:spLocks noGrp="1"/>
          </p:cNvSpPr>
          <p:nvPr>
            <p:ph idx="1"/>
          </p:nvPr>
        </p:nvSpPr>
        <p:spPr>
          <a:xfrm>
            <a:off x="424070" y="344556"/>
            <a:ext cx="11145078" cy="6175513"/>
          </a:xfrm>
        </p:spPr>
        <p:txBody>
          <a:bodyPr/>
          <a:lstStyle/>
          <a:p>
            <a:pPr marL="0" indent="0">
              <a:buNone/>
            </a:pPr>
            <a:r>
              <a:rPr lang="en-US" b="1" dirty="0"/>
              <a:t>Deuteronomy 18</a:t>
            </a:r>
          </a:p>
          <a:p>
            <a:pPr marL="0" indent="0">
              <a:buNone/>
            </a:pPr>
            <a:endParaRPr lang="en-US" b="1" dirty="0"/>
          </a:p>
          <a:p>
            <a:pPr marL="0" indent="0">
              <a:buNone/>
            </a:pPr>
            <a:r>
              <a:rPr lang="en-US" b="1" dirty="0"/>
              <a:t>22 </a:t>
            </a:r>
            <a:r>
              <a:rPr lang="en-US" dirty="0"/>
              <a:t>when a prophet speaks </a:t>
            </a:r>
            <a:r>
              <a:rPr lang="en-US" b="1" dirty="0"/>
              <a:t>in the name of the </a:t>
            </a:r>
            <a:r>
              <a:rPr lang="en-US" b="1" cap="small" dirty="0"/>
              <a:t>Lord</a:t>
            </a:r>
            <a:r>
              <a:rPr lang="en-US" dirty="0"/>
              <a:t>, if </a:t>
            </a:r>
            <a:r>
              <a:rPr lang="en-US" b="1" dirty="0"/>
              <a:t>the thing</a:t>
            </a:r>
            <a:r>
              <a:rPr lang="en-US" dirty="0"/>
              <a:t> does not happen or come to pass, </a:t>
            </a:r>
            <a:r>
              <a:rPr lang="en-US" b="1" dirty="0"/>
              <a:t>that </a:t>
            </a:r>
            <a:r>
              <a:rPr lang="en-US" b="1" i="1" dirty="0"/>
              <a:t>is</a:t>
            </a:r>
            <a:r>
              <a:rPr lang="en-US" b="1" dirty="0"/>
              <a:t> the thing which the </a:t>
            </a:r>
            <a:r>
              <a:rPr lang="en-US" b="1" cap="small" dirty="0"/>
              <a:t>Lord</a:t>
            </a:r>
            <a:r>
              <a:rPr lang="en-US" b="1" dirty="0"/>
              <a:t> has not spoken</a:t>
            </a:r>
            <a:r>
              <a:rPr lang="en-US" dirty="0"/>
              <a:t>; the prophet has </a:t>
            </a:r>
            <a:r>
              <a:rPr lang="en-US" b="1" dirty="0"/>
              <a:t>spoken it presumptuously</a:t>
            </a:r>
            <a:r>
              <a:rPr lang="en-US" dirty="0"/>
              <a:t>; you shall not be afraid of him.</a:t>
            </a:r>
          </a:p>
          <a:p>
            <a:pPr marL="0" indent="0">
              <a:buNone/>
            </a:pPr>
            <a:endParaRPr lang="en-US" dirty="0"/>
          </a:p>
          <a:p>
            <a:pPr marL="0" indent="0">
              <a:buNone/>
            </a:pPr>
            <a:r>
              <a:rPr lang="en-US" dirty="0"/>
              <a:t>The Jehovah Witness and Bible Track Society has clamed the end of the world on at least 8 occasions.  They have failed at everyone of their predictions.  They have spoken presumptuously, you don’t need to listen to them.  </a:t>
            </a:r>
          </a:p>
        </p:txBody>
      </p:sp>
    </p:spTree>
    <p:extLst>
      <p:ext uri="{BB962C8B-B14F-4D97-AF65-F5344CB8AC3E}">
        <p14:creationId xmlns:p14="http://schemas.microsoft.com/office/powerpoint/2010/main" val="4057175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BEA2C04-EE1D-405B-AB05-A153DC6E6B80}"/>
              </a:ext>
            </a:extLst>
          </p:cNvPr>
          <p:cNvSpPr>
            <a:spLocks noGrp="1"/>
          </p:cNvSpPr>
          <p:nvPr>
            <p:ph type="subTitle" idx="1"/>
          </p:nvPr>
        </p:nvSpPr>
        <p:spPr>
          <a:xfrm>
            <a:off x="636608" y="578734"/>
            <a:ext cx="11042248" cy="5949388"/>
          </a:xfrm>
        </p:spPr>
        <p:txBody>
          <a:bodyPr>
            <a:normAutofit fontScale="92500"/>
          </a:bodyPr>
          <a:lstStyle/>
          <a:p>
            <a:pPr algn="l"/>
            <a:r>
              <a:rPr lang="en-US" sz="3600" b="1" i="1" dirty="0"/>
              <a:t>The Jehovah Witness and Bible Track Society                                               claims to be a Prophet of God.</a:t>
            </a:r>
            <a:r>
              <a:rPr lang="en-US" sz="3600" i="1" dirty="0"/>
              <a:t>  </a:t>
            </a:r>
          </a:p>
          <a:p>
            <a:pPr algn="l"/>
            <a:r>
              <a:rPr lang="en-US" sz="3600" dirty="0"/>
              <a:t>“‘They Shall Know that a Prophet Was Among Them’</a:t>
            </a:r>
          </a:p>
          <a:p>
            <a:pPr algn="l"/>
            <a:r>
              <a:rPr lang="en-US" sz="3600" dirty="0"/>
              <a:t>A third way of coming to know Jehovah God is through his representatives. In ancient times he sent prophets as his special messengers. While these men foretold things to come, they also served the people by telling them of God’s will for them at that time, often also warning them of dangers and calamities. People today can view the creative works. They have at hand the Bible, but it is little read or understood. So, does Jehovah have a prophet to help them, to warn them of dangers and to declare things to come?</a:t>
            </a:r>
          </a:p>
        </p:txBody>
      </p:sp>
    </p:spTree>
    <p:extLst>
      <p:ext uri="{BB962C8B-B14F-4D97-AF65-F5344CB8AC3E}">
        <p14:creationId xmlns:p14="http://schemas.microsoft.com/office/powerpoint/2010/main" val="1316664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6E9FED-CA54-41FB-89E8-FC87CBB12FE3}"/>
              </a:ext>
            </a:extLst>
          </p:cNvPr>
          <p:cNvSpPr>
            <a:spLocks noGrp="1"/>
          </p:cNvSpPr>
          <p:nvPr>
            <p:ph idx="1"/>
          </p:nvPr>
        </p:nvSpPr>
        <p:spPr>
          <a:xfrm>
            <a:off x="347241" y="358815"/>
            <a:ext cx="11354764" cy="6192456"/>
          </a:xfrm>
        </p:spPr>
        <p:txBody>
          <a:bodyPr>
            <a:normAutofit lnSpcReduction="10000"/>
          </a:bodyPr>
          <a:lstStyle/>
          <a:p>
            <a:pPr marL="0" indent="0">
              <a:buNone/>
            </a:pPr>
            <a:r>
              <a:rPr lang="en-US" sz="3600" dirty="0"/>
              <a:t>However, Jehovah did not let the people of Christendom, as led by the clergy, go without being warned that the League was a counterfeit substitute for the real kingdom of God. He had a “prophet” to warn them. This “prophet” was not one man, but was a body of men and women. It was the small group of footstep followers of Jesus Christ, known at that time as International Bible Students. Today they are known as Jehovah’s Christian witnesses. They are still proclaiming a warning, and have been joined and assisted in their commissioned work by hundreds of thousands of persons who have listened to their message with belief. </a:t>
            </a:r>
            <a:r>
              <a:rPr lang="en-US" sz="3600" u="sng" dirty="0">
                <a:hlinkClick r:id="rId2"/>
              </a:rPr>
              <a:t>https://wol.jw.org/en/wol/d/r1/lp-e/1972241</a:t>
            </a:r>
            <a:r>
              <a:rPr lang="en-US" sz="3600" dirty="0"/>
              <a:t>  </a:t>
            </a:r>
          </a:p>
          <a:p>
            <a:pPr marL="0" indent="0">
              <a:buNone/>
            </a:pPr>
            <a:r>
              <a:rPr lang="en-US" sz="3600" dirty="0"/>
              <a:t>(Retrieved  10/02/2019)</a:t>
            </a:r>
          </a:p>
          <a:p>
            <a:pPr marL="0" indent="0">
              <a:buNone/>
            </a:pPr>
            <a:endParaRPr lang="en-US" dirty="0"/>
          </a:p>
        </p:txBody>
      </p:sp>
    </p:spTree>
    <p:extLst>
      <p:ext uri="{BB962C8B-B14F-4D97-AF65-F5344CB8AC3E}">
        <p14:creationId xmlns:p14="http://schemas.microsoft.com/office/powerpoint/2010/main" val="3063639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C73357-01EA-44CB-955B-3CD0D120D9F5}"/>
              </a:ext>
            </a:extLst>
          </p:cNvPr>
          <p:cNvSpPr>
            <a:spLocks noGrp="1"/>
          </p:cNvSpPr>
          <p:nvPr>
            <p:ph idx="1"/>
          </p:nvPr>
        </p:nvSpPr>
        <p:spPr>
          <a:xfrm>
            <a:off x="384313" y="344557"/>
            <a:ext cx="11423374" cy="6268278"/>
          </a:xfrm>
        </p:spPr>
        <p:txBody>
          <a:bodyPr>
            <a:noAutofit/>
          </a:bodyPr>
          <a:lstStyle/>
          <a:p>
            <a:pPr marL="0" indent="0">
              <a:buNone/>
            </a:pPr>
            <a:r>
              <a:rPr lang="en-US" sz="3600" b="1" dirty="0"/>
              <a:t>Hebrews 1 </a:t>
            </a:r>
          </a:p>
          <a:p>
            <a:pPr marL="0" indent="0">
              <a:buNone/>
            </a:pPr>
            <a:r>
              <a:rPr lang="en-US" sz="3600" b="1" dirty="0"/>
              <a:t>1 God, who at various times and in various ways spoke in time past to the fathers by the </a:t>
            </a:r>
            <a:r>
              <a:rPr lang="en-US" sz="3600" b="1" u="sng" dirty="0"/>
              <a:t>prophets</a:t>
            </a:r>
            <a:r>
              <a:rPr lang="en-US" sz="3600" dirty="0"/>
              <a:t>, </a:t>
            </a:r>
          </a:p>
          <a:p>
            <a:pPr marL="0" indent="0">
              <a:buNone/>
            </a:pPr>
            <a:r>
              <a:rPr lang="en-US" sz="3600" b="1" dirty="0"/>
              <a:t>2 has in these last days spoken to us </a:t>
            </a:r>
            <a:r>
              <a:rPr lang="en-US" sz="3600" b="1" u="sng" dirty="0"/>
              <a:t>by </a:t>
            </a:r>
            <a:r>
              <a:rPr lang="en-US" sz="3600" b="1" i="1" u="sng" dirty="0"/>
              <a:t>His</a:t>
            </a:r>
            <a:r>
              <a:rPr lang="en-US" sz="3600" b="1" u="sng" dirty="0"/>
              <a:t> Son</a:t>
            </a:r>
            <a:r>
              <a:rPr lang="en-US" sz="3600" dirty="0"/>
              <a:t>, whom He has appointed heir of all things, through whom also He made the worlds; </a:t>
            </a:r>
          </a:p>
          <a:p>
            <a:pPr marL="0" indent="0">
              <a:buNone/>
            </a:pPr>
            <a:r>
              <a:rPr lang="en-US" sz="3600" b="1" dirty="0"/>
              <a:t>3 </a:t>
            </a:r>
            <a:r>
              <a:rPr lang="en-US" sz="3600" dirty="0"/>
              <a:t>who being the brightness of </a:t>
            </a:r>
            <a:r>
              <a:rPr lang="en-US" sz="3600" i="1" dirty="0"/>
              <a:t>His</a:t>
            </a:r>
            <a:r>
              <a:rPr lang="en-US" sz="3600" dirty="0"/>
              <a:t> glory and the express image of His person, and upholding all things by the word of His power, when He had by Himself purged our sins, sat down at the right hand of the Majesty on high, </a:t>
            </a:r>
          </a:p>
          <a:p>
            <a:pPr marL="0" indent="0">
              <a:buNone/>
            </a:pPr>
            <a:r>
              <a:rPr lang="en-US" sz="3600" b="1" dirty="0"/>
              <a:t>4 </a:t>
            </a:r>
            <a:r>
              <a:rPr lang="en-US" sz="3600" dirty="0"/>
              <a:t>having become so much better than the angels, as He has by inheritance obtained a more excellent name than they.</a:t>
            </a:r>
          </a:p>
        </p:txBody>
      </p:sp>
    </p:spTree>
    <p:extLst>
      <p:ext uri="{BB962C8B-B14F-4D97-AF65-F5344CB8AC3E}">
        <p14:creationId xmlns:p14="http://schemas.microsoft.com/office/powerpoint/2010/main" val="3612306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C1B424-1D20-4061-B21E-CA5E6F8C8DE6}"/>
              </a:ext>
            </a:extLst>
          </p:cNvPr>
          <p:cNvSpPr>
            <a:spLocks noGrp="1"/>
          </p:cNvSpPr>
          <p:nvPr>
            <p:ph idx="1"/>
          </p:nvPr>
        </p:nvSpPr>
        <p:spPr>
          <a:xfrm>
            <a:off x="291547" y="318052"/>
            <a:ext cx="11555895" cy="6281531"/>
          </a:xfrm>
        </p:spPr>
        <p:txBody>
          <a:bodyPr>
            <a:normAutofit lnSpcReduction="10000"/>
          </a:bodyPr>
          <a:lstStyle/>
          <a:p>
            <a:pPr marL="0" indent="0">
              <a:buNone/>
            </a:pPr>
            <a:r>
              <a:rPr lang="en-US" b="1" dirty="0"/>
              <a:t>Deuteronomy 18</a:t>
            </a:r>
          </a:p>
          <a:p>
            <a:pPr marL="0" indent="0">
              <a:buNone/>
            </a:pPr>
            <a:r>
              <a:rPr lang="en-US" b="1" dirty="0"/>
              <a:t>17 </a:t>
            </a:r>
            <a:r>
              <a:rPr lang="en-US" dirty="0"/>
              <a:t>“And the </a:t>
            </a:r>
            <a:r>
              <a:rPr lang="en-US" cap="small" dirty="0"/>
              <a:t>Lord</a:t>
            </a:r>
            <a:r>
              <a:rPr lang="en-US" dirty="0"/>
              <a:t> said to me: ‘What they have spoken is good. </a:t>
            </a:r>
          </a:p>
          <a:p>
            <a:pPr marL="0" indent="0">
              <a:buNone/>
            </a:pPr>
            <a:r>
              <a:rPr lang="en-US" b="1" dirty="0"/>
              <a:t>18 </a:t>
            </a:r>
            <a:r>
              <a:rPr lang="en-US" dirty="0"/>
              <a:t>I will raise up for them a Prophet like you from among their brethren, and will put My words in His mouth, and He shall speak to them all that I command Him. </a:t>
            </a:r>
          </a:p>
          <a:p>
            <a:pPr marL="0" indent="0">
              <a:buNone/>
            </a:pPr>
            <a:r>
              <a:rPr lang="en-US" b="1" dirty="0"/>
              <a:t>19 </a:t>
            </a:r>
            <a:r>
              <a:rPr lang="en-US" dirty="0"/>
              <a:t>And it shall be </a:t>
            </a:r>
            <a:r>
              <a:rPr lang="en-US" i="1" dirty="0"/>
              <a:t>that</a:t>
            </a:r>
            <a:r>
              <a:rPr lang="en-US" dirty="0"/>
              <a:t> whoever will not hear My words, which He speaks in My name, I will require </a:t>
            </a:r>
            <a:r>
              <a:rPr lang="en-US" i="1" dirty="0"/>
              <a:t>it</a:t>
            </a:r>
            <a:r>
              <a:rPr lang="en-US" dirty="0"/>
              <a:t> of him. </a:t>
            </a:r>
          </a:p>
          <a:p>
            <a:pPr marL="0" indent="0">
              <a:buNone/>
            </a:pPr>
            <a:r>
              <a:rPr lang="en-US" b="1" dirty="0"/>
              <a:t>20 </a:t>
            </a:r>
            <a:r>
              <a:rPr lang="en-US" dirty="0"/>
              <a:t>But the prophet who presumes to speak a word in My name, which I have not commanded him to speak, or who speaks in the name of other gods, that prophet shall die.’ </a:t>
            </a:r>
          </a:p>
          <a:p>
            <a:pPr marL="0" indent="0">
              <a:buNone/>
            </a:pPr>
            <a:r>
              <a:rPr lang="en-US" b="1" dirty="0"/>
              <a:t>21 </a:t>
            </a:r>
            <a:r>
              <a:rPr lang="en-US" dirty="0"/>
              <a:t>And if you say in your heart, ‘How shall we know the word which the </a:t>
            </a:r>
            <a:r>
              <a:rPr lang="en-US" cap="small" dirty="0"/>
              <a:t>Lord</a:t>
            </a:r>
            <a:r>
              <a:rPr lang="en-US" dirty="0"/>
              <a:t> has not spoken?’— </a:t>
            </a:r>
          </a:p>
          <a:p>
            <a:pPr marL="0" indent="0">
              <a:buNone/>
            </a:pPr>
            <a:r>
              <a:rPr lang="en-US" b="1" dirty="0"/>
              <a:t>22 </a:t>
            </a:r>
            <a:r>
              <a:rPr lang="en-US" dirty="0"/>
              <a:t>when a prophet speaks </a:t>
            </a:r>
            <a:r>
              <a:rPr lang="en-US" b="1" dirty="0"/>
              <a:t>in the name of the </a:t>
            </a:r>
            <a:r>
              <a:rPr lang="en-US" b="1" cap="small" dirty="0"/>
              <a:t>Lord</a:t>
            </a:r>
            <a:r>
              <a:rPr lang="en-US" dirty="0"/>
              <a:t>, if </a:t>
            </a:r>
            <a:r>
              <a:rPr lang="en-US" b="1" dirty="0"/>
              <a:t>the thing</a:t>
            </a:r>
            <a:r>
              <a:rPr lang="en-US" dirty="0"/>
              <a:t> does not happen or come to pass, </a:t>
            </a:r>
            <a:r>
              <a:rPr lang="en-US" b="1" dirty="0"/>
              <a:t>that </a:t>
            </a:r>
            <a:r>
              <a:rPr lang="en-US" b="1" i="1" dirty="0"/>
              <a:t>is</a:t>
            </a:r>
            <a:r>
              <a:rPr lang="en-US" b="1" dirty="0"/>
              <a:t> the thing which the </a:t>
            </a:r>
            <a:r>
              <a:rPr lang="en-US" b="1" cap="small" dirty="0"/>
              <a:t>Lord</a:t>
            </a:r>
            <a:r>
              <a:rPr lang="en-US" b="1" dirty="0"/>
              <a:t> has not spoken</a:t>
            </a:r>
            <a:r>
              <a:rPr lang="en-US" dirty="0"/>
              <a:t>; the prophet has </a:t>
            </a:r>
            <a:r>
              <a:rPr lang="en-US" b="1" dirty="0"/>
              <a:t>spoken it presumptuously</a:t>
            </a:r>
            <a:r>
              <a:rPr lang="en-US" dirty="0"/>
              <a:t>; you shall not be afraid of him.</a:t>
            </a:r>
          </a:p>
        </p:txBody>
      </p:sp>
    </p:spTree>
    <p:extLst>
      <p:ext uri="{BB962C8B-B14F-4D97-AF65-F5344CB8AC3E}">
        <p14:creationId xmlns:p14="http://schemas.microsoft.com/office/powerpoint/2010/main" val="1369015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B1B566-D9FA-4BFC-B3FD-5EA2948B9323}"/>
              </a:ext>
            </a:extLst>
          </p:cNvPr>
          <p:cNvSpPr>
            <a:spLocks noGrp="1"/>
          </p:cNvSpPr>
          <p:nvPr>
            <p:ph idx="1"/>
          </p:nvPr>
        </p:nvSpPr>
        <p:spPr>
          <a:xfrm>
            <a:off x="424070" y="371060"/>
            <a:ext cx="11158330" cy="6056243"/>
          </a:xfrm>
        </p:spPr>
        <p:txBody>
          <a:bodyPr/>
          <a:lstStyle/>
          <a:p>
            <a:pPr marL="0" indent="0">
              <a:buNone/>
            </a:pPr>
            <a:r>
              <a:rPr lang="en-US" dirty="0"/>
              <a:t>Please note, that the following are prophesies which the Jehovah Witness organization has given or it’s founder Charles Russel or Judge Rutherford Russell's successor.  </a:t>
            </a:r>
          </a:p>
        </p:txBody>
      </p:sp>
    </p:spTree>
    <p:extLst>
      <p:ext uri="{BB962C8B-B14F-4D97-AF65-F5344CB8AC3E}">
        <p14:creationId xmlns:p14="http://schemas.microsoft.com/office/powerpoint/2010/main" val="1433160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828691-7A2D-4A24-A155-DF5DDAD979A0}"/>
              </a:ext>
            </a:extLst>
          </p:cNvPr>
          <p:cNvSpPr>
            <a:spLocks noGrp="1"/>
          </p:cNvSpPr>
          <p:nvPr>
            <p:ph idx="1"/>
          </p:nvPr>
        </p:nvSpPr>
        <p:spPr>
          <a:xfrm>
            <a:off x="424069" y="530087"/>
            <a:ext cx="11251095" cy="5950226"/>
          </a:xfrm>
        </p:spPr>
        <p:txBody>
          <a:bodyPr>
            <a:normAutofit/>
          </a:bodyPr>
          <a:lstStyle/>
          <a:p>
            <a:pPr marL="0" indent="0">
              <a:buNone/>
            </a:pPr>
            <a:r>
              <a:rPr lang="en-US" sz="4000" dirty="0"/>
              <a:t>"The careful student will have observed that the period designated 'The Time of the End' is very appropriately named, since not only does the Gospel age close in it, but in it, also, </a:t>
            </a:r>
            <a:r>
              <a:rPr lang="en-US" sz="4000" b="1" dirty="0"/>
              <a:t>all prophesies relating to the close of this age terminate</a:t>
            </a:r>
            <a:r>
              <a:rPr lang="en-US" sz="4000" dirty="0"/>
              <a:t>, reaching their fulfillments. The same class of readers will have noticed, too, the special importance of the last 40 of these 115 years </a:t>
            </a:r>
            <a:r>
              <a:rPr lang="en-US" sz="4000" b="1" dirty="0"/>
              <a:t>(1874-1914), called 'The End'</a:t>
            </a:r>
            <a:r>
              <a:rPr lang="en-US" sz="4000" dirty="0"/>
              <a:t> or 'Harvest.'" </a:t>
            </a:r>
            <a:r>
              <a:rPr lang="en-US" sz="4000" i="1" dirty="0"/>
              <a:t>Studies in the Scriptures Series III - Thy Kingdom Come</a:t>
            </a:r>
            <a:r>
              <a:rPr lang="en-US" sz="4000" dirty="0"/>
              <a:t> p.121</a:t>
            </a:r>
          </a:p>
        </p:txBody>
      </p:sp>
    </p:spTree>
    <p:extLst>
      <p:ext uri="{BB962C8B-B14F-4D97-AF65-F5344CB8AC3E}">
        <p14:creationId xmlns:p14="http://schemas.microsoft.com/office/powerpoint/2010/main" val="1195390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5E0D3A1-38F1-4A49-B660-8ED489B1909F}"/>
              </a:ext>
            </a:extLst>
          </p:cNvPr>
          <p:cNvSpPr>
            <a:spLocks noGrp="1"/>
          </p:cNvSpPr>
          <p:nvPr>
            <p:ph idx="1"/>
          </p:nvPr>
        </p:nvSpPr>
        <p:spPr>
          <a:xfrm>
            <a:off x="331303" y="397565"/>
            <a:ext cx="11754679" cy="6215270"/>
          </a:xfrm>
        </p:spPr>
        <p:txBody>
          <a:bodyPr/>
          <a:lstStyle/>
          <a:p>
            <a:pPr marL="0" indent="0">
              <a:buNone/>
            </a:pPr>
            <a:r>
              <a:rPr lang="en-US" dirty="0"/>
              <a:t>In 1912 Russell explained that he did not know how to account for the year 0 between B.C. and A.D. and that the end could be in either 1914 or 1915. The 2520 years of Daniels seven times prophecy extends from 606 to 1915 once the year zero between B.C. and A.D. is removed.</a:t>
            </a:r>
          </a:p>
          <a:p>
            <a:pPr marL="0" indent="0">
              <a:buNone/>
            </a:pPr>
            <a:endParaRPr lang="en-US" dirty="0">
              <a:hlinkClick r:id="rId2"/>
            </a:endParaRPr>
          </a:p>
          <a:p>
            <a:pPr marL="0" indent="0">
              <a:buNone/>
            </a:pPr>
            <a:r>
              <a:rPr lang="en-US" dirty="0"/>
              <a:t>Whichever of these ways we undertake to calculate the matter the difference between the results is one year. The seventy years of Jewish captivity ended October, 536 B.C., and if there were 536-1/4 years B.C., then to complete the 2,520 years' cycle of the Times of the Gentiles would require 1913-3/4 years of A.D., or to October, 1914. But if the other way of reckoning were used, then there were but 535-1/4 years of the period B.C., and the remainder of the 2,520 years would reach to A.D., 1914-3/4 years, otherwise October, 1915.</a:t>
            </a:r>
            <a:endParaRPr lang="en-US" dirty="0">
              <a:hlinkClick r:id="rId2"/>
            </a:endParaRPr>
          </a:p>
          <a:p>
            <a:pPr marL="0" indent="0">
              <a:buNone/>
            </a:pPr>
            <a:r>
              <a:rPr lang="en-US" dirty="0">
                <a:hlinkClick r:id="rId2"/>
              </a:rPr>
              <a:t>https://www.jwfacts.com/watchtower/1800s.php</a:t>
            </a:r>
            <a:endParaRPr lang="en-US" dirty="0"/>
          </a:p>
        </p:txBody>
      </p:sp>
    </p:spTree>
    <p:extLst>
      <p:ext uri="{BB962C8B-B14F-4D97-AF65-F5344CB8AC3E}">
        <p14:creationId xmlns:p14="http://schemas.microsoft.com/office/powerpoint/2010/main" val="2895956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5E0D3A1-38F1-4A49-B660-8ED489B1909F}"/>
              </a:ext>
            </a:extLst>
          </p:cNvPr>
          <p:cNvSpPr>
            <a:spLocks noGrp="1"/>
          </p:cNvSpPr>
          <p:nvPr>
            <p:ph idx="1"/>
          </p:nvPr>
        </p:nvSpPr>
        <p:spPr>
          <a:xfrm>
            <a:off x="331303" y="397565"/>
            <a:ext cx="11754679" cy="6215270"/>
          </a:xfrm>
        </p:spPr>
        <p:txBody>
          <a:bodyPr>
            <a:normAutofit/>
          </a:bodyPr>
          <a:lstStyle/>
          <a:p>
            <a:pPr marL="0" indent="0">
              <a:buNone/>
            </a:pPr>
            <a:r>
              <a:rPr lang="en-US" sz="4000" dirty="0"/>
              <a:t>"It is with sincere joy that we are privileged to report that amongst the activities of the WATCH TOWER BIBLE AND TRACT SOCIETY for 1917 the Seventh Volume of STUDIES IN THE SCRIPTURES has been published and is now going forth. We count this as another one of the strong proofs that the harvest is nearing the end, and that in all probability the Spring of 1918 will mark the beginning of the closing up of all activities of the kingdom class on this side the veil." </a:t>
            </a:r>
            <a:r>
              <a:rPr lang="en-US" sz="4000" i="1" dirty="0"/>
              <a:t>Watch Tower</a:t>
            </a:r>
            <a:r>
              <a:rPr lang="en-US" sz="4000" dirty="0"/>
              <a:t> Dec 15 1917 pp.373-374</a:t>
            </a:r>
          </a:p>
        </p:txBody>
      </p:sp>
    </p:spTree>
    <p:extLst>
      <p:ext uri="{BB962C8B-B14F-4D97-AF65-F5344CB8AC3E}">
        <p14:creationId xmlns:p14="http://schemas.microsoft.com/office/powerpoint/2010/main" val="3622577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722</Words>
  <Application>Microsoft Office PowerPoint</Application>
  <PresentationFormat>Widescreen</PresentationFormat>
  <Paragraphs>45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 Wisner</dc:creator>
  <cp:lastModifiedBy>Jay Wisner</cp:lastModifiedBy>
  <cp:revision>11</cp:revision>
  <dcterms:created xsi:type="dcterms:W3CDTF">2019-04-02T22:58:56Z</dcterms:created>
  <dcterms:modified xsi:type="dcterms:W3CDTF">2019-10-04T00:25:47Z</dcterms:modified>
</cp:coreProperties>
</file>