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303" r:id="rId4"/>
    <p:sldId id="305" r:id="rId5"/>
    <p:sldId id="307" r:id="rId6"/>
    <p:sldId id="310" r:id="rId7"/>
    <p:sldId id="320" r:id="rId8"/>
    <p:sldId id="315" r:id="rId9"/>
    <p:sldId id="316" r:id="rId10"/>
    <p:sldId id="317" r:id="rId11"/>
    <p:sldId id="318" r:id="rId12"/>
    <p:sldId id="319" r:id="rId13"/>
    <p:sldId id="321" r:id="rId14"/>
    <p:sldId id="322" r:id="rId15"/>
    <p:sldId id="32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 Wisner" initials="JW" lastIdx="1" clrIdx="0">
    <p:extLst>
      <p:ext uri="{19B8F6BF-5375-455C-9EA6-DF929625EA0E}">
        <p15:presenceInfo xmlns:p15="http://schemas.microsoft.com/office/powerpoint/2012/main" userId="6e8cdc164d347d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0" autoAdjust="0"/>
    <p:restoredTop sz="90538" autoAdjust="0"/>
  </p:normalViewPr>
  <p:slideViewPr>
    <p:cSldViewPr snapToGrid="0">
      <p:cViewPr varScale="1">
        <p:scale>
          <a:sx n="65" d="100"/>
          <a:sy n="65" d="100"/>
        </p:scale>
        <p:origin x="92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1/14/2020</a:t>
            </a:fld>
            <a:endParaRPr lang="en-US"/>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1/14/2020</a:t>
            </a:fld>
            <a:endParaRPr lang="en-US"/>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1/14/2020</a:t>
            </a:fld>
            <a:endParaRPr lang="en-US"/>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1/14/2020</a:t>
            </a:fld>
            <a:endParaRPr lang="en-US"/>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1/14/2020</a:t>
            </a:fld>
            <a:endParaRPr lang="en-US"/>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1/14/2020</a:t>
            </a:fld>
            <a:endParaRPr lang="en-US"/>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1/14/2020</a:t>
            </a:fld>
            <a:endParaRPr lang="en-US"/>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1/14/2020</a:t>
            </a:fld>
            <a:endParaRPr lang="en-US"/>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1/14/2020</a:t>
            </a:fld>
            <a:endParaRPr lang="en-US"/>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1/14/2020</a:t>
            </a:fld>
            <a:endParaRPr lang="en-US"/>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1/14/2020</a:t>
            </a:fld>
            <a:endParaRPr lang="en-US"/>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1/14/2020</a:t>
            </a:fld>
            <a:endParaRPr lang="en-US"/>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Fundamentalist_Church_of_Jesus_Christ_of_Latter-Day_Sai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233916" y="361507"/>
            <a:ext cx="11546958" cy="5949352"/>
          </a:xfrm>
        </p:spPr>
        <p:txBody>
          <a:bodyPr>
            <a:noAutofit/>
          </a:bodyPr>
          <a:lstStyle/>
          <a:p>
            <a:r>
              <a:rPr lang="en-US" sz="4800" dirty="0"/>
              <a:t>Thrive Discipleship &amp; Apologetics</a:t>
            </a:r>
          </a:p>
          <a:p>
            <a:pPr>
              <a:lnSpc>
                <a:spcPct val="100000"/>
              </a:lnSpc>
            </a:pPr>
            <a:r>
              <a:rPr lang="en-US" dirty="0"/>
              <a:t>Proverbs 11</a:t>
            </a:r>
          </a:p>
          <a:p>
            <a:pPr>
              <a:lnSpc>
                <a:spcPct val="100000"/>
              </a:lnSpc>
            </a:pPr>
            <a:r>
              <a:rPr lang="en-US" dirty="0"/>
              <a:t>28 Those who trust in their riches will fall,                                                                                                                                         but the righteous will </a:t>
            </a:r>
            <a:r>
              <a:rPr lang="en-US" b="1" dirty="0"/>
              <a:t>thrive</a:t>
            </a:r>
            <a:r>
              <a:rPr lang="en-US" dirty="0"/>
              <a:t> like a green leaf.</a:t>
            </a:r>
          </a:p>
          <a:p>
            <a:pPr>
              <a:lnSpc>
                <a:spcPct val="100000"/>
              </a:lnSpc>
            </a:pPr>
            <a:r>
              <a:rPr lang="en-US" dirty="0"/>
              <a:t>Jude</a:t>
            </a:r>
          </a:p>
          <a:p>
            <a:pPr>
              <a:lnSpc>
                <a:spcPct val="100000"/>
              </a:lnSpc>
            </a:pPr>
            <a:r>
              <a:rPr lang="en-US" dirty="0"/>
              <a:t>3</a:t>
            </a:r>
            <a:r>
              <a:rPr lang="en-US" b="1" dirty="0"/>
              <a:t>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endParaRPr lang="en-US" dirty="0"/>
          </a:p>
          <a:p>
            <a:pPr>
              <a:lnSpc>
                <a:spcPct val="100000"/>
              </a:lnSpc>
            </a:pPr>
            <a:r>
              <a:rPr lang="en-US" dirty="0"/>
              <a:t>Does Scripture Support a Pre-Tribulation-Rapture?</a:t>
            </a:r>
          </a:p>
          <a:p>
            <a:pPr>
              <a:lnSpc>
                <a:spcPct val="100000"/>
              </a:lnSpc>
            </a:pPr>
            <a:r>
              <a:rPr lang="en-US" b="1" dirty="0"/>
              <a:t>Revelation 3: 10 </a:t>
            </a:r>
          </a:p>
          <a:p>
            <a:pPr algn="l">
              <a:lnSpc>
                <a:spcPct val="100000"/>
              </a:lnSpc>
            </a:pPr>
            <a:r>
              <a:rPr lang="en-US" dirty="0"/>
              <a:t>Because you have kept My command to persevere,</a:t>
            </a:r>
            <a:r>
              <a:rPr lang="en-US" b="1" dirty="0"/>
              <a:t> I also will keep you from the hour of trial which shall come upon the whole world</a:t>
            </a:r>
            <a:r>
              <a:rPr lang="en-US" dirty="0"/>
              <a:t>, to test those who dwell on the earth.</a:t>
            </a:r>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EC8B53-405B-4E8D-8BF3-9257844BAB39}"/>
              </a:ext>
            </a:extLst>
          </p:cNvPr>
          <p:cNvSpPr>
            <a:spLocks noGrp="1"/>
          </p:cNvSpPr>
          <p:nvPr>
            <p:ph idx="1"/>
          </p:nvPr>
        </p:nvSpPr>
        <p:spPr>
          <a:xfrm>
            <a:off x="374754" y="269823"/>
            <a:ext cx="11287594" cy="6265888"/>
          </a:xfrm>
        </p:spPr>
        <p:txBody>
          <a:bodyPr>
            <a:normAutofit/>
          </a:bodyPr>
          <a:lstStyle/>
          <a:p>
            <a:pPr marL="0" indent="0" fontAlgn="base">
              <a:buNone/>
            </a:pPr>
            <a:endParaRPr lang="en-US" sz="3600" dirty="0"/>
          </a:p>
          <a:p>
            <a:pPr marL="0" indent="0">
              <a:buNone/>
            </a:pPr>
            <a:endParaRPr lang="en-US" dirty="0"/>
          </a:p>
        </p:txBody>
      </p:sp>
      <p:sp>
        <p:nvSpPr>
          <p:cNvPr id="2" name="Rectangle 1">
            <a:extLst>
              <a:ext uri="{FF2B5EF4-FFF2-40B4-BE49-F238E27FC236}">
                <a16:creationId xmlns:a16="http://schemas.microsoft.com/office/drawing/2014/main" id="{7937A355-D9F0-4B66-82B3-A9B74096120E}"/>
              </a:ext>
            </a:extLst>
          </p:cNvPr>
          <p:cNvSpPr/>
          <p:nvPr/>
        </p:nvSpPr>
        <p:spPr>
          <a:xfrm>
            <a:off x="529652" y="545690"/>
            <a:ext cx="11132696" cy="4031873"/>
          </a:xfrm>
          <a:prstGeom prst="rect">
            <a:avLst/>
          </a:prstGeom>
        </p:spPr>
        <p:txBody>
          <a:bodyPr wrap="square">
            <a:spAutoFit/>
          </a:bodyPr>
          <a:lstStyle/>
          <a:p>
            <a:r>
              <a:rPr lang="en-US" sz="3200" b="1" dirty="0">
                <a:solidFill>
                  <a:srgbClr val="000000"/>
                </a:solidFill>
                <a:latin typeface="Helvetica Neue"/>
              </a:rPr>
              <a:t>1 Thessalonians 5 </a:t>
            </a:r>
          </a:p>
          <a:p>
            <a:endParaRPr lang="en-US" sz="3200" b="1" dirty="0">
              <a:solidFill>
                <a:srgbClr val="000000"/>
              </a:solidFill>
              <a:latin typeface="Helvetica Neue"/>
            </a:endParaRPr>
          </a:p>
          <a:p>
            <a:r>
              <a:rPr lang="en-US" sz="3200" b="1" dirty="0">
                <a:solidFill>
                  <a:srgbClr val="000000"/>
                </a:solidFill>
                <a:latin typeface="Arial" panose="020B0604020202020204" pitchFamily="34" charset="0"/>
              </a:rPr>
              <a:t>5 </a:t>
            </a:r>
            <a:r>
              <a:rPr lang="en-US" sz="3200" dirty="0">
                <a:solidFill>
                  <a:srgbClr val="000000"/>
                </a:solidFill>
                <a:latin typeface="Helvetica Neue"/>
              </a:rPr>
              <a:t>You are all sons of light and sons of the day. We are not of the night nor of darkness. </a:t>
            </a:r>
          </a:p>
          <a:p>
            <a:r>
              <a:rPr lang="en-US" sz="3200" b="1" dirty="0">
                <a:solidFill>
                  <a:srgbClr val="000000"/>
                </a:solidFill>
                <a:latin typeface="Arial" panose="020B0604020202020204" pitchFamily="34" charset="0"/>
              </a:rPr>
              <a:t>6 </a:t>
            </a:r>
            <a:r>
              <a:rPr lang="en-US" sz="3200" dirty="0">
                <a:solidFill>
                  <a:srgbClr val="000000"/>
                </a:solidFill>
                <a:latin typeface="Helvetica Neue"/>
              </a:rPr>
              <a:t>Therefore let us not sleep, as others </a:t>
            </a:r>
            <a:r>
              <a:rPr lang="en-US" sz="3200" i="1" dirty="0">
                <a:solidFill>
                  <a:srgbClr val="000000"/>
                </a:solidFill>
                <a:latin typeface="Helvetica Neue"/>
              </a:rPr>
              <a:t>do,</a:t>
            </a:r>
            <a:r>
              <a:rPr lang="en-US" sz="3200" dirty="0">
                <a:solidFill>
                  <a:srgbClr val="000000"/>
                </a:solidFill>
                <a:latin typeface="Helvetica Neue"/>
              </a:rPr>
              <a:t> but let us </a:t>
            </a:r>
            <a:r>
              <a:rPr lang="en-US" sz="3200" u="sng" dirty="0">
                <a:solidFill>
                  <a:srgbClr val="000000"/>
                </a:solidFill>
                <a:latin typeface="Helvetica Neue"/>
              </a:rPr>
              <a:t>watch and be sober. </a:t>
            </a:r>
          </a:p>
          <a:p>
            <a:r>
              <a:rPr lang="en-US" sz="3200" b="1" dirty="0">
                <a:solidFill>
                  <a:srgbClr val="000000"/>
                </a:solidFill>
                <a:latin typeface="Arial" panose="020B0604020202020204" pitchFamily="34" charset="0"/>
              </a:rPr>
              <a:t>7 </a:t>
            </a:r>
            <a:r>
              <a:rPr lang="en-US" sz="3200" dirty="0">
                <a:solidFill>
                  <a:srgbClr val="000000"/>
                </a:solidFill>
                <a:latin typeface="Helvetica Neue"/>
              </a:rPr>
              <a:t>For those who sleep, sleep at night, and those who get drunk are drunk at night. </a:t>
            </a:r>
          </a:p>
        </p:txBody>
      </p:sp>
    </p:spTree>
    <p:extLst>
      <p:ext uri="{BB962C8B-B14F-4D97-AF65-F5344CB8AC3E}">
        <p14:creationId xmlns:p14="http://schemas.microsoft.com/office/powerpoint/2010/main" val="79127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A12580-70B9-4B32-AE48-8B17C4127331}"/>
              </a:ext>
            </a:extLst>
          </p:cNvPr>
          <p:cNvSpPr>
            <a:spLocks noGrp="1"/>
          </p:cNvSpPr>
          <p:nvPr>
            <p:ph idx="1"/>
          </p:nvPr>
        </p:nvSpPr>
        <p:spPr>
          <a:xfrm>
            <a:off x="359763" y="314792"/>
            <a:ext cx="11407515" cy="6310859"/>
          </a:xfrm>
        </p:spPr>
        <p:txBody>
          <a:bodyPr>
            <a:normAutofit/>
          </a:bodyPr>
          <a:lstStyle/>
          <a:p>
            <a:pPr marL="0" indent="0" fontAlgn="base">
              <a:buNone/>
            </a:pPr>
            <a:endParaRPr lang="en-US" sz="3200" dirty="0"/>
          </a:p>
          <a:p>
            <a:endParaRPr lang="en-US" dirty="0"/>
          </a:p>
        </p:txBody>
      </p:sp>
      <p:sp>
        <p:nvSpPr>
          <p:cNvPr id="2" name="Rectangle 1">
            <a:extLst>
              <a:ext uri="{FF2B5EF4-FFF2-40B4-BE49-F238E27FC236}">
                <a16:creationId xmlns:a16="http://schemas.microsoft.com/office/drawing/2014/main" id="{7A2FE7A9-59F4-4401-B3DA-93B00F565C72}"/>
              </a:ext>
            </a:extLst>
          </p:cNvPr>
          <p:cNvSpPr/>
          <p:nvPr/>
        </p:nvSpPr>
        <p:spPr>
          <a:xfrm>
            <a:off x="424722" y="457199"/>
            <a:ext cx="11342556" cy="5509200"/>
          </a:xfrm>
          <a:prstGeom prst="rect">
            <a:avLst/>
          </a:prstGeom>
        </p:spPr>
        <p:txBody>
          <a:bodyPr wrap="square">
            <a:spAutoFit/>
          </a:bodyPr>
          <a:lstStyle/>
          <a:p>
            <a:r>
              <a:rPr lang="en-US" sz="3200" b="1" dirty="0">
                <a:solidFill>
                  <a:srgbClr val="000000"/>
                </a:solidFill>
                <a:latin typeface="Helvetica Neue"/>
              </a:rPr>
              <a:t>1 Thessalonians 5 </a:t>
            </a:r>
          </a:p>
          <a:p>
            <a:endParaRPr lang="en-US" sz="3200" b="1" dirty="0">
              <a:solidFill>
                <a:srgbClr val="000000"/>
              </a:solidFill>
              <a:latin typeface="Arial" panose="020B0604020202020204" pitchFamily="34" charset="0"/>
            </a:endParaRPr>
          </a:p>
          <a:p>
            <a:r>
              <a:rPr lang="en-US" sz="3200" b="1" dirty="0">
                <a:solidFill>
                  <a:srgbClr val="000000"/>
                </a:solidFill>
                <a:latin typeface="Arial" panose="020B0604020202020204" pitchFamily="34" charset="0"/>
              </a:rPr>
              <a:t>8 </a:t>
            </a:r>
            <a:r>
              <a:rPr lang="en-US" sz="3200" dirty="0">
                <a:solidFill>
                  <a:srgbClr val="000000"/>
                </a:solidFill>
                <a:latin typeface="Helvetica Neue"/>
              </a:rPr>
              <a:t>But let us who are of the day be sober, putting on the breastplate of faith and love, and </a:t>
            </a:r>
            <a:r>
              <a:rPr lang="en-US" sz="3200" i="1" dirty="0">
                <a:solidFill>
                  <a:srgbClr val="000000"/>
                </a:solidFill>
                <a:latin typeface="Helvetica Neue"/>
              </a:rPr>
              <a:t>as</a:t>
            </a:r>
            <a:r>
              <a:rPr lang="en-US" sz="3200" dirty="0">
                <a:solidFill>
                  <a:srgbClr val="000000"/>
                </a:solidFill>
                <a:latin typeface="Helvetica Neue"/>
              </a:rPr>
              <a:t> a helmet the hope of salvation. </a:t>
            </a:r>
          </a:p>
          <a:p>
            <a:r>
              <a:rPr lang="en-US" sz="3200" b="1" dirty="0">
                <a:solidFill>
                  <a:srgbClr val="000000"/>
                </a:solidFill>
                <a:latin typeface="Arial" panose="020B0604020202020204" pitchFamily="34" charset="0"/>
              </a:rPr>
              <a:t>9 </a:t>
            </a:r>
            <a:r>
              <a:rPr lang="en-US" sz="3200" u="sng" dirty="0">
                <a:solidFill>
                  <a:srgbClr val="000000"/>
                </a:solidFill>
                <a:latin typeface="Helvetica Neue"/>
              </a:rPr>
              <a:t>For God did not appoint us to wrath, but to obtain salvation through our Lord Jesus Christ, </a:t>
            </a:r>
          </a:p>
          <a:p>
            <a:r>
              <a:rPr lang="en-US" sz="3200" b="1" dirty="0">
                <a:solidFill>
                  <a:srgbClr val="000000"/>
                </a:solidFill>
                <a:latin typeface="Arial" panose="020B0604020202020204" pitchFamily="34" charset="0"/>
              </a:rPr>
              <a:t>10 </a:t>
            </a:r>
            <a:r>
              <a:rPr lang="en-US" sz="3200" dirty="0">
                <a:solidFill>
                  <a:srgbClr val="000000"/>
                </a:solidFill>
                <a:latin typeface="Helvetica Neue"/>
              </a:rPr>
              <a:t>who died for us, that whether we wake or sleep, we should live together with Him.</a:t>
            </a:r>
          </a:p>
          <a:p>
            <a:r>
              <a:rPr lang="en-US" sz="3200" b="1" dirty="0">
                <a:solidFill>
                  <a:srgbClr val="000000"/>
                </a:solidFill>
                <a:latin typeface="Arial" panose="020B0604020202020204" pitchFamily="34" charset="0"/>
              </a:rPr>
              <a:t>11 </a:t>
            </a:r>
            <a:r>
              <a:rPr lang="en-US" sz="3200" dirty="0">
                <a:solidFill>
                  <a:srgbClr val="000000"/>
                </a:solidFill>
                <a:latin typeface="Helvetica Neue"/>
              </a:rPr>
              <a:t>Therefore comfort each other and edify one another, just as you also are doing.</a:t>
            </a:r>
            <a:endParaRPr lang="en-US" sz="3200" dirty="0"/>
          </a:p>
        </p:txBody>
      </p:sp>
    </p:spTree>
    <p:extLst>
      <p:ext uri="{BB962C8B-B14F-4D97-AF65-F5344CB8AC3E}">
        <p14:creationId xmlns:p14="http://schemas.microsoft.com/office/powerpoint/2010/main" val="1984971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A477CB-938D-4F39-9584-AF9B170010E3}"/>
              </a:ext>
            </a:extLst>
          </p:cNvPr>
          <p:cNvSpPr>
            <a:spLocks noGrp="1"/>
          </p:cNvSpPr>
          <p:nvPr>
            <p:ph idx="1"/>
          </p:nvPr>
        </p:nvSpPr>
        <p:spPr>
          <a:xfrm>
            <a:off x="389743" y="419725"/>
            <a:ext cx="11257613" cy="6086006"/>
          </a:xfrm>
        </p:spPr>
        <p:txBody>
          <a:bodyPr>
            <a:normAutofit/>
          </a:bodyPr>
          <a:lstStyle/>
          <a:p>
            <a:pPr marL="0" indent="0" fontAlgn="base">
              <a:buNone/>
            </a:pPr>
            <a:endParaRPr lang="en-US" sz="4000" dirty="0"/>
          </a:p>
          <a:p>
            <a:pPr marL="0" indent="0">
              <a:buNone/>
            </a:pPr>
            <a:endParaRPr lang="en-US" dirty="0"/>
          </a:p>
        </p:txBody>
      </p:sp>
      <p:sp>
        <p:nvSpPr>
          <p:cNvPr id="2" name="Rectangle 1">
            <a:extLst>
              <a:ext uri="{FF2B5EF4-FFF2-40B4-BE49-F238E27FC236}">
                <a16:creationId xmlns:a16="http://schemas.microsoft.com/office/drawing/2014/main" id="{EA97A665-9E77-4270-8B49-948538C32A29}"/>
              </a:ext>
            </a:extLst>
          </p:cNvPr>
          <p:cNvSpPr/>
          <p:nvPr/>
        </p:nvSpPr>
        <p:spPr>
          <a:xfrm>
            <a:off x="389743" y="419724"/>
            <a:ext cx="11257613" cy="5570756"/>
          </a:xfrm>
          <a:prstGeom prst="rect">
            <a:avLst/>
          </a:prstGeom>
        </p:spPr>
        <p:txBody>
          <a:bodyPr wrap="square">
            <a:spAutoFit/>
          </a:bodyPr>
          <a:lstStyle/>
          <a:p>
            <a:r>
              <a:rPr lang="en-US" sz="3200" b="1" dirty="0">
                <a:solidFill>
                  <a:srgbClr val="000000"/>
                </a:solidFill>
              </a:rPr>
              <a:t>Luke 21</a:t>
            </a:r>
          </a:p>
          <a:p>
            <a:endParaRPr lang="en-US" sz="3600" b="1" dirty="0">
              <a:solidFill>
                <a:srgbClr val="000000"/>
              </a:solidFill>
            </a:endParaRPr>
          </a:p>
          <a:p>
            <a:r>
              <a:rPr lang="en-US" sz="3600" b="1" dirty="0">
                <a:solidFill>
                  <a:srgbClr val="000000"/>
                </a:solidFill>
              </a:rPr>
              <a:t>34 </a:t>
            </a:r>
            <a:r>
              <a:rPr lang="en-US" sz="3600" dirty="0">
                <a:solidFill>
                  <a:srgbClr val="000000"/>
                </a:solidFill>
              </a:rPr>
              <a:t>“But take heed to yourselves, lest your hearts be weighed down with carousing, drunkenness, and cares of this life, and that Day come on you unexpectedly. </a:t>
            </a:r>
          </a:p>
          <a:p>
            <a:r>
              <a:rPr lang="en-US" sz="3600" b="1" dirty="0">
                <a:solidFill>
                  <a:srgbClr val="000000"/>
                </a:solidFill>
              </a:rPr>
              <a:t>35 </a:t>
            </a:r>
            <a:r>
              <a:rPr lang="en-US" sz="3600" dirty="0">
                <a:solidFill>
                  <a:srgbClr val="000000"/>
                </a:solidFill>
              </a:rPr>
              <a:t>For it will come as a snare on all those who dwell on the face of the whole earth. </a:t>
            </a:r>
          </a:p>
          <a:p>
            <a:r>
              <a:rPr lang="en-US" sz="3600" b="1" dirty="0">
                <a:solidFill>
                  <a:srgbClr val="000000"/>
                </a:solidFill>
              </a:rPr>
              <a:t>36 </a:t>
            </a:r>
            <a:r>
              <a:rPr lang="en-US" sz="3600" u="sng" dirty="0">
                <a:solidFill>
                  <a:srgbClr val="000000"/>
                </a:solidFill>
              </a:rPr>
              <a:t>Watch therefore, and pray always that you may be counted worthy to escape</a:t>
            </a:r>
            <a:r>
              <a:rPr lang="en-US" sz="3600" dirty="0">
                <a:solidFill>
                  <a:srgbClr val="000000"/>
                </a:solidFill>
              </a:rPr>
              <a:t> all these things that will come to pass, and to stand before the Son of Man.”</a:t>
            </a:r>
            <a:endParaRPr lang="en-US" sz="3600" dirty="0"/>
          </a:p>
        </p:txBody>
      </p:sp>
    </p:spTree>
    <p:extLst>
      <p:ext uri="{BB962C8B-B14F-4D97-AF65-F5344CB8AC3E}">
        <p14:creationId xmlns:p14="http://schemas.microsoft.com/office/powerpoint/2010/main" val="3380762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8F39F8-B5FB-4D86-A511-4BAFCC19BE6C}"/>
              </a:ext>
            </a:extLst>
          </p:cNvPr>
          <p:cNvSpPr>
            <a:spLocks noGrp="1"/>
          </p:cNvSpPr>
          <p:nvPr>
            <p:ph idx="1"/>
          </p:nvPr>
        </p:nvSpPr>
        <p:spPr>
          <a:xfrm>
            <a:off x="383458" y="265471"/>
            <a:ext cx="10970342" cy="5911492"/>
          </a:xfrm>
        </p:spPr>
        <p:txBody>
          <a:bodyPr>
            <a:normAutofit lnSpcReduction="10000"/>
          </a:bodyPr>
          <a:lstStyle/>
          <a:p>
            <a:pPr marL="0" indent="0">
              <a:buNone/>
            </a:pPr>
            <a:r>
              <a:rPr lang="en-US" sz="3200" b="1" dirty="0"/>
              <a:t>Matthew 24</a:t>
            </a:r>
          </a:p>
          <a:p>
            <a:pPr marL="0" indent="0">
              <a:buNone/>
            </a:pPr>
            <a:endParaRPr lang="en-US" sz="3200" b="1" dirty="0"/>
          </a:p>
          <a:p>
            <a:pPr marL="0" indent="0">
              <a:buNone/>
            </a:pPr>
            <a:r>
              <a:rPr lang="en-US" sz="3200" b="1" dirty="0"/>
              <a:t>42 </a:t>
            </a:r>
            <a:r>
              <a:rPr lang="en-US" sz="3200" dirty="0"/>
              <a:t>Watch therefore, for you do not know what hour your Lord is coming. </a:t>
            </a:r>
          </a:p>
          <a:p>
            <a:pPr marL="0" indent="0">
              <a:buNone/>
            </a:pPr>
            <a:r>
              <a:rPr lang="en-US" sz="3200" b="1" dirty="0"/>
              <a:t>43 </a:t>
            </a:r>
            <a:r>
              <a:rPr lang="en-US" sz="3200" dirty="0"/>
              <a:t>But know this, that if the master of the house had known what hour the thief would come, he would have watched and not allowed his house to be broken into. </a:t>
            </a:r>
          </a:p>
          <a:p>
            <a:pPr marL="0" indent="0">
              <a:buNone/>
            </a:pPr>
            <a:r>
              <a:rPr lang="en-US" sz="3200" b="1" dirty="0"/>
              <a:t>44 </a:t>
            </a:r>
            <a:r>
              <a:rPr lang="en-US" sz="3200" dirty="0"/>
              <a:t>Therefore you also be ready, for the Son of Man is coming at an hour you do not expect. </a:t>
            </a:r>
          </a:p>
          <a:p>
            <a:pPr marL="0" indent="0">
              <a:buNone/>
            </a:pPr>
            <a:r>
              <a:rPr lang="en-US" sz="3200" b="1" dirty="0"/>
              <a:t>45 </a:t>
            </a:r>
            <a:r>
              <a:rPr lang="en-US" sz="3200" dirty="0"/>
              <a:t>“Who then is a faithful and wise servant, </a:t>
            </a:r>
            <a:r>
              <a:rPr lang="en-US" sz="3200" u="sng" dirty="0"/>
              <a:t>whom his master made ruler over his household</a:t>
            </a:r>
            <a:r>
              <a:rPr lang="en-US" sz="3200" dirty="0"/>
              <a:t>, to give them food in due season? </a:t>
            </a:r>
          </a:p>
        </p:txBody>
      </p:sp>
    </p:spTree>
    <p:extLst>
      <p:ext uri="{BB962C8B-B14F-4D97-AF65-F5344CB8AC3E}">
        <p14:creationId xmlns:p14="http://schemas.microsoft.com/office/powerpoint/2010/main" val="3769521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851841-FEB1-4814-BA55-32F2CA15186D}"/>
              </a:ext>
            </a:extLst>
          </p:cNvPr>
          <p:cNvSpPr>
            <a:spLocks noGrp="1"/>
          </p:cNvSpPr>
          <p:nvPr>
            <p:ph idx="1"/>
          </p:nvPr>
        </p:nvSpPr>
        <p:spPr>
          <a:xfrm>
            <a:off x="265471" y="191729"/>
            <a:ext cx="11088329" cy="5985234"/>
          </a:xfrm>
        </p:spPr>
        <p:txBody>
          <a:bodyPr>
            <a:normAutofit lnSpcReduction="10000"/>
          </a:bodyPr>
          <a:lstStyle/>
          <a:p>
            <a:pPr marL="0" indent="0">
              <a:buNone/>
            </a:pPr>
            <a:r>
              <a:rPr lang="en-US" sz="3200" b="1" dirty="0"/>
              <a:t>Matthew 24</a:t>
            </a:r>
          </a:p>
          <a:p>
            <a:pPr marL="0" indent="0">
              <a:buNone/>
            </a:pPr>
            <a:endParaRPr lang="en-US" sz="3200" b="1" dirty="0"/>
          </a:p>
          <a:p>
            <a:pPr marL="0" indent="0">
              <a:buNone/>
            </a:pPr>
            <a:r>
              <a:rPr lang="en-US" sz="3200" b="1" dirty="0"/>
              <a:t>46 </a:t>
            </a:r>
            <a:r>
              <a:rPr lang="en-US" sz="3200" dirty="0"/>
              <a:t>Blessed </a:t>
            </a:r>
            <a:r>
              <a:rPr lang="en-US" sz="3200" i="1" dirty="0"/>
              <a:t>is</a:t>
            </a:r>
            <a:r>
              <a:rPr lang="en-US" sz="3200" dirty="0"/>
              <a:t> that servant whom his master, when he comes, </a:t>
            </a:r>
            <a:r>
              <a:rPr lang="en-US" sz="3200" u="sng" dirty="0"/>
              <a:t>will find so doing. </a:t>
            </a:r>
          </a:p>
          <a:p>
            <a:pPr marL="0" indent="0">
              <a:buNone/>
            </a:pPr>
            <a:r>
              <a:rPr lang="en-US" sz="3200" b="1" dirty="0"/>
              <a:t>47 </a:t>
            </a:r>
            <a:r>
              <a:rPr lang="en-US" sz="3200" dirty="0"/>
              <a:t>Assuredly, I say to you that he will make him ruler over all his goods. </a:t>
            </a:r>
          </a:p>
          <a:p>
            <a:pPr marL="0" indent="0">
              <a:buNone/>
            </a:pPr>
            <a:endParaRPr lang="en-US" sz="3200" dirty="0"/>
          </a:p>
          <a:p>
            <a:pPr marL="0" indent="0">
              <a:buNone/>
            </a:pPr>
            <a:r>
              <a:rPr lang="en-US" sz="3200" b="1" dirty="0"/>
              <a:t>Ephesians 2 </a:t>
            </a:r>
          </a:p>
          <a:p>
            <a:pPr marL="0" indent="0">
              <a:buNone/>
            </a:pPr>
            <a:r>
              <a:rPr lang="en-US" sz="3200" b="1" dirty="0"/>
              <a:t>4 </a:t>
            </a:r>
            <a:r>
              <a:rPr lang="en-US" sz="3200" dirty="0"/>
              <a:t>But God, who is rich in mercy, because of His great love with which He loved us, </a:t>
            </a:r>
          </a:p>
          <a:p>
            <a:pPr marL="0" indent="0">
              <a:buNone/>
            </a:pPr>
            <a:r>
              <a:rPr lang="en-US" sz="3200" b="1" dirty="0"/>
              <a:t>5 </a:t>
            </a:r>
            <a:r>
              <a:rPr lang="en-US" sz="3200" dirty="0"/>
              <a:t>even when we were dead in trespasses, made us alive together with Christ (by grace you have been saved), </a:t>
            </a:r>
          </a:p>
          <a:p>
            <a:pPr marL="0" indent="0">
              <a:buNone/>
            </a:pPr>
            <a:endParaRPr lang="en-US" sz="3200" dirty="0"/>
          </a:p>
          <a:p>
            <a:endParaRPr lang="en-US" dirty="0"/>
          </a:p>
        </p:txBody>
      </p:sp>
    </p:spTree>
    <p:extLst>
      <p:ext uri="{BB962C8B-B14F-4D97-AF65-F5344CB8AC3E}">
        <p14:creationId xmlns:p14="http://schemas.microsoft.com/office/powerpoint/2010/main" val="380048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55CAC5-2119-4F80-86A7-043DD958AE53}"/>
              </a:ext>
            </a:extLst>
          </p:cNvPr>
          <p:cNvSpPr>
            <a:spLocks noGrp="1"/>
          </p:cNvSpPr>
          <p:nvPr>
            <p:ph idx="1"/>
          </p:nvPr>
        </p:nvSpPr>
        <p:spPr>
          <a:xfrm>
            <a:off x="309716" y="368710"/>
            <a:ext cx="11488994" cy="5958348"/>
          </a:xfrm>
        </p:spPr>
        <p:txBody>
          <a:bodyPr>
            <a:normAutofit lnSpcReduction="10000"/>
          </a:bodyPr>
          <a:lstStyle/>
          <a:p>
            <a:pPr marL="0" indent="0">
              <a:buNone/>
            </a:pPr>
            <a:r>
              <a:rPr lang="en-US" sz="3200" b="1" dirty="0"/>
              <a:t>Ephesians 2</a:t>
            </a:r>
          </a:p>
          <a:p>
            <a:pPr marL="0" indent="0">
              <a:buNone/>
            </a:pPr>
            <a:r>
              <a:rPr lang="en-US" sz="3600" b="1" dirty="0"/>
              <a:t>6 </a:t>
            </a:r>
            <a:r>
              <a:rPr lang="en-US" sz="3600" dirty="0"/>
              <a:t>and raised </a:t>
            </a:r>
            <a:r>
              <a:rPr lang="en-US" sz="3600" i="1" dirty="0"/>
              <a:t>us</a:t>
            </a:r>
            <a:r>
              <a:rPr lang="en-US" sz="3600" dirty="0"/>
              <a:t> up together, and made </a:t>
            </a:r>
            <a:r>
              <a:rPr lang="en-US" sz="3600" i="1" dirty="0"/>
              <a:t>us</a:t>
            </a:r>
            <a:r>
              <a:rPr lang="en-US" sz="3600" dirty="0"/>
              <a:t> sit together in the heavenly </a:t>
            </a:r>
            <a:r>
              <a:rPr lang="en-US" sz="3600" i="1" dirty="0"/>
              <a:t>places</a:t>
            </a:r>
            <a:r>
              <a:rPr lang="en-US" sz="3600" dirty="0"/>
              <a:t> in Christ Jesus, </a:t>
            </a:r>
          </a:p>
          <a:p>
            <a:pPr marL="0" indent="0">
              <a:buNone/>
            </a:pPr>
            <a:r>
              <a:rPr lang="en-US" sz="3600" b="1" dirty="0"/>
              <a:t>7 </a:t>
            </a:r>
            <a:r>
              <a:rPr lang="en-US" sz="3600" dirty="0"/>
              <a:t>that in the ages to come He might show the exceeding riches of His grace in </a:t>
            </a:r>
            <a:r>
              <a:rPr lang="en-US" sz="3600" i="1" dirty="0"/>
              <a:t>His</a:t>
            </a:r>
            <a:r>
              <a:rPr lang="en-US" sz="3600" dirty="0"/>
              <a:t> kindness toward us in Christ Jesus. </a:t>
            </a:r>
          </a:p>
          <a:p>
            <a:pPr marL="0" indent="0">
              <a:buNone/>
            </a:pPr>
            <a:r>
              <a:rPr lang="en-US" sz="3600" b="1" dirty="0"/>
              <a:t>8 </a:t>
            </a:r>
            <a:r>
              <a:rPr lang="en-US" sz="3600" dirty="0"/>
              <a:t>For by grace you have been saved through faith, and that not of yourselves; </a:t>
            </a:r>
            <a:r>
              <a:rPr lang="en-US" sz="3600" i="1" dirty="0"/>
              <a:t>it is</a:t>
            </a:r>
            <a:r>
              <a:rPr lang="en-US" sz="3600" dirty="0"/>
              <a:t> the gift of God, </a:t>
            </a:r>
          </a:p>
          <a:p>
            <a:pPr marL="0" indent="0">
              <a:buNone/>
            </a:pPr>
            <a:r>
              <a:rPr lang="en-US" sz="3600" b="1" dirty="0"/>
              <a:t>9 </a:t>
            </a:r>
            <a:r>
              <a:rPr lang="en-US" sz="3600" u="sng" dirty="0"/>
              <a:t>not of works, </a:t>
            </a:r>
            <a:r>
              <a:rPr lang="en-US" sz="3600" dirty="0"/>
              <a:t>lest anyone should boast. </a:t>
            </a:r>
          </a:p>
          <a:p>
            <a:pPr marL="0" indent="0">
              <a:buNone/>
            </a:pPr>
            <a:r>
              <a:rPr lang="en-US" sz="3600" b="1" dirty="0"/>
              <a:t>10 </a:t>
            </a:r>
            <a:r>
              <a:rPr lang="en-US" sz="3600" dirty="0"/>
              <a:t>For we are His workmanship, </a:t>
            </a:r>
            <a:r>
              <a:rPr lang="en-US" sz="3600" u="sng" dirty="0"/>
              <a:t>created in Christ Jesus for good works, </a:t>
            </a:r>
            <a:r>
              <a:rPr lang="en-US" sz="3600" dirty="0"/>
              <a:t>which God prepared beforehand that we should walk in them.</a:t>
            </a:r>
          </a:p>
        </p:txBody>
      </p:sp>
    </p:spTree>
    <p:extLst>
      <p:ext uri="{BB962C8B-B14F-4D97-AF65-F5344CB8AC3E}">
        <p14:creationId xmlns:p14="http://schemas.microsoft.com/office/powerpoint/2010/main" val="122868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BB255-03B7-46E5-8105-A8F6533A59B5}"/>
              </a:ext>
            </a:extLst>
          </p:cNvPr>
          <p:cNvSpPr>
            <a:spLocks noGrp="1"/>
          </p:cNvSpPr>
          <p:nvPr>
            <p:ph idx="1"/>
          </p:nvPr>
        </p:nvSpPr>
        <p:spPr>
          <a:xfrm>
            <a:off x="479685" y="494674"/>
            <a:ext cx="11062741" cy="6086008"/>
          </a:xfrm>
        </p:spPr>
        <p:txBody>
          <a:bodyPr>
            <a:normAutofit/>
          </a:bodyPr>
          <a:lstStyle/>
          <a:p>
            <a:pPr marL="0" indent="0">
              <a:buNone/>
            </a:pPr>
            <a:endParaRPr lang="en-US" dirty="0"/>
          </a:p>
          <a:p>
            <a:pPr marL="0" indent="0">
              <a:buNone/>
            </a:pPr>
            <a:endParaRPr lang="en-US" sz="3200" dirty="0"/>
          </a:p>
        </p:txBody>
      </p:sp>
      <p:sp>
        <p:nvSpPr>
          <p:cNvPr id="2" name="Rectangle 1">
            <a:extLst>
              <a:ext uri="{FF2B5EF4-FFF2-40B4-BE49-F238E27FC236}">
                <a16:creationId xmlns:a16="http://schemas.microsoft.com/office/drawing/2014/main" id="{E7DD449C-AB74-45DD-894B-AE3FC3C8FEEF}"/>
              </a:ext>
            </a:extLst>
          </p:cNvPr>
          <p:cNvSpPr/>
          <p:nvPr/>
        </p:nvSpPr>
        <p:spPr>
          <a:xfrm>
            <a:off x="384313" y="384313"/>
            <a:ext cx="11595652" cy="6001643"/>
          </a:xfrm>
          <a:prstGeom prst="rect">
            <a:avLst/>
          </a:prstGeom>
        </p:spPr>
        <p:txBody>
          <a:bodyPr wrap="square">
            <a:spAutoFit/>
          </a:bodyPr>
          <a:lstStyle/>
          <a:p>
            <a:r>
              <a:rPr lang="en-US" sz="3200" b="1" dirty="0">
                <a:solidFill>
                  <a:srgbClr val="000000"/>
                </a:solidFill>
                <a:latin typeface="Arial" panose="020B0604020202020204" pitchFamily="34" charset="0"/>
              </a:rPr>
              <a:t>Revelation 3</a:t>
            </a:r>
          </a:p>
          <a:p>
            <a:r>
              <a:rPr lang="en-US" sz="3200" b="1" dirty="0">
                <a:solidFill>
                  <a:srgbClr val="000000"/>
                </a:solidFill>
                <a:latin typeface="Arial" panose="020B0604020202020204" pitchFamily="34" charset="0"/>
              </a:rPr>
              <a:t>7 </a:t>
            </a:r>
            <a:r>
              <a:rPr lang="en-US" sz="3200" dirty="0">
                <a:solidFill>
                  <a:srgbClr val="000000"/>
                </a:solidFill>
                <a:latin typeface="Helvetica Neue"/>
              </a:rPr>
              <a:t>“And to the angel of the church in Philadelphia write,</a:t>
            </a:r>
          </a:p>
          <a:p>
            <a:r>
              <a:rPr lang="en-US" sz="3200" dirty="0">
                <a:solidFill>
                  <a:srgbClr val="000000"/>
                </a:solidFill>
                <a:latin typeface="Helvetica Neue"/>
              </a:rPr>
              <a:t>‘These things says He who is holy, He who is true, “He who has the key of David, He who opens and no one shuts, and shuts and no one opens”: </a:t>
            </a:r>
          </a:p>
          <a:p>
            <a:r>
              <a:rPr lang="en-US" sz="3200" b="1" dirty="0">
                <a:solidFill>
                  <a:srgbClr val="000000"/>
                </a:solidFill>
                <a:latin typeface="Arial" panose="020B0604020202020204" pitchFamily="34" charset="0"/>
              </a:rPr>
              <a:t>8 </a:t>
            </a:r>
            <a:r>
              <a:rPr lang="en-US" sz="3200" dirty="0">
                <a:solidFill>
                  <a:srgbClr val="000000"/>
                </a:solidFill>
                <a:latin typeface="Helvetica Neue"/>
              </a:rPr>
              <a:t>“I know your works. See, I have set before you an open door, and no one can shut it; for you have a little strength, have kept My word, and have not denied My name. </a:t>
            </a:r>
          </a:p>
          <a:p>
            <a:r>
              <a:rPr lang="en-US" sz="3200" b="1" dirty="0">
                <a:solidFill>
                  <a:srgbClr val="000000"/>
                </a:solidFill>
                <a:latin typeface="Arial" panose="020B0604020202020204" pitchFamily="34" charset="0"/>
              </a:rPr>
              <a:t>9 </a:t>
            </a:r>
            <a:r>
              <a:rPr lang="en-US" sz="3200" dirty="0">
                <a:solidFill>
                  <a:srgbClr val="000000"/>
                </a:solidFill>
                <a:latin typeface="Helvetica Neue"/>
              </a:rPr>
              <a:t>Indeed I will make </a:t>
            </a:r>
            <a:r>
              <a:rPr lang="en-US" sz="3200" i="1" dirty="0">
                <a:solidFill>
                  <a:srgbClr val="000000"/>
                </a:solidFill>
                <a:latin typeface="Helvetica Neue"/>
              </a:rPr>
              <a:t>those</a:t>
            </a:r>
            <a:r>
              <a:rPr lang="en-US" sz="3200" dirty="0">
                <a:solidFill>
                  <a:srgbClr val="000000"/>
                </a:solidFill>
                <a:latin typeface="Helvetica Neue"/>
              </a:rPr>
              <a:t> of the synagogue of Satan, who say they are Jews and are not, but lie—indeed I will make them come and worship before your feet, and to know that I have loved you.</a:t>
            </a:r>
            <a:r>
              <a:rPr lang="en-US" dirty="0">
                <a:solidFill>
                  <a:srgbClr val="000000"/>
                </a:solidFill>
                <a:latin typeface="Helvetica Neue"/>
              </a:rPr>
              <a:t> </a:t>
            </a:r>
            <a:endParaRPr lang="en-US" b="0" i="0" dirty="0">
              <a:solidFill>
                <a:srgbClr val="000000"/>
              </a:solidFill>
              <a:effectLst/>
              <a:latin typeface="Helvetica Neue"/>
            </a:endParaRPr>
          </a:p>
        </p:txBody>
      </p:sp>
    </p:spTree>
    <p:extLst>
      <p:ext uri="{BB962C8B-B14F-4D97-AF65-F5344CB8AC3E}">
        <p14:creationId xmlns:p14="http://schemas.microsoft.com/office/powerpoint/2010/main" val="335310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43D4C8-DA39-430D-AF30-E9BCFED365E9}"/>
              </a:ext>
            </a:extLst>
          </p:cNvPr>
          <p:cNvSpPr>
            <a:spLocks noGrp="1"/>
          </p:cNvSpPr>
          <p:nvPr>
            <p:ph idx="1"/>
          </p:nvPr>
        </p:nvSpPr>
        <p:spPr>
          <a:xfrm>
            <a:off x="291548" y="344556"/>
            <a:ext cx="11062252" cy="6228521"/>
          </a:xfrm>
        </p:spPr>
        <p:txBody>
          <a:bodyPr>
            <a:normAutofit lnSpcReduction="10000"/>
          </a:bodyPr>
          <a:lstStyle/>
          <a:p>
            <a:pPr marL="0" indent="0">
              <a:buNone/>
            </a:pPr>
            <a:r>
              <a:rPr lang="en-US" sz="3200" b="1" dirty="0"/>
              <a:t>Revelation 3</a:t>
            </a:r>
          </a:p>
          <a:p>
            <a:pPr marL="0" indent="0">
              <a:buNone/>
            </a:pPr>
            <a:r>
              <a:rPr lang="en-US" sz="3200" b="1" dirty="0"/>
              <a:t>10 </a:t>
            </a:r>
            <a:r>
              <a:rPr lang="en-US" sz="3200" dirty="0"/>
              <a:t>Because you have kept My command to persevere, </a:t>
            </a:r>
            <a:r>
              <a:rPr lang="en-US" sz="3200" b="1" dirty="0"/>
              <a:t>I also will keep you from the hour of trial which shall come upon the whole world, to test those who dwell on the earth.</a:t>
            </a:r>
            <a:r>
              <a:rPr lang="en-US" sz="3200" dirty="0"/>
              <a:t> </a:t>
            </a:r>
          </a:p>
          <a:p>
            <a:pPr marL="0" indent="0">
              <a:buNone/>
            </a:pPr>
            <a:r>
              <a:rPr lang="en-US" sz="3200" b="1" dirty="0"/>
              <a:t>11 </a:t>
            </a:r>
            <a:r>
              <a:rPr lang="en-US" sz="3200" dirty="0"/>
              <a:t>Behold, I am coming quickly! </a:t>
            </a:r>
            <a:r>
              <a:rPr lang="en-US" sz="3200" u="sng" dirty="0"/>
              <a:t>Hold fast what you have, that no one may take your crown. </a:t>
            </a:r>
          </a:p>
          <a:p>
            <a:pPr marL="0" indent="0">
              <a:buNone/>
            </a:pPr>
            <a:r>
              <a:rPr lang="en-US" sz="3200" b="1" dirty="0"/>
              <a:t>12 </a:t>
            </a:r>
            <a:r>
              <a:rPr lang="en-US" sz="3200" dirty="0"/>
              <a:t>He who overcomes, I will make him a pillar in the temple of My God, and he shall go out no more. I will write on him the name of My God and the name of the city of My God, the New Jerusalem, which comes down out of heaven from My God. And </a:t>
            </a:r>
            <a:r>
              <a:rPr lang="en-US" sz="3200" i="1" dirty="0"/>
              <a:t>I will write on him</a:t>
            </a:r>
            <a:r>
              <a:rPr lang="en-US" sz="3200" dirty="0"/>
              <a:t> My new name.</a:t>
            </a:r>
          </a:p>
          <a:p>
            <a:pPr marL="0" indent="0">
              <a:buNone/>
            </a:pPr>
            <a:r>
              <a:rPr lang="en-US" sz="3200" b="1" dirty="0"/>
              <a:t>13 </a:t>
            </a:r>
            <a:r>
              <a:rPr lang="en-US" sz="3200" dirty="0"/>
              <a:t>“He who has an ear, let him hear what the Spirit says to the churches.”</a:t>
            </a:r>
          </a:p>
          <a:p>
            <a:pPr marL="0" indent="0">
              <a:buNone/>
            </a:pPr>
            <a:endParaRPr lang="en-US" dirty="0"/>
          </a:p>
        </p:txBody>
      </p:sp>
    </p:spTree>
    <p:extLst>
      <p:ext uri="{BB962C8B-B14F-4D97-AF65-F5344CB8AC3E}">
        <p14:creationId xmlns:p14="http://schemas.microsoft.com/office/powerpoint/2010/main" val="176365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729D0A-8624-477B-854D-0520C5A6F576}"/>
              </a:ext>
            </a:extLst>
          </p:cNvPr>
          <p:cNvSpPr/>
          <p:nvPr/>
        </p:nvSpPr>
        <p:spPr>
          <a:xfrm>
            <a:off x="424070" y="384314"/>
            <a:ext cx="11317356" cy="4955203"/>
          </a:xfrm>
          <a:prstGeom prst="rect">
            <a:avLst/>
          </a:prstGeom>
        </p:spPr>
        <p:txBody>
          <a:bodyPr wrap="square">
            <a:spAutoFit/>
          </a:bodyPr>
          <a:lstStyle/>
          <a:p>
            <a:r>
              <a:rPr lang="en-US" sz="2800" b="1" dirty="0">
                <a:solidFill>
                  <a:srgbClr val="000000"/>
                </a:solidFill>
                <a:latin typeface="Arial" panose="020B0604020202020204" pitchFamily="34" charset="0"/>
              </a:rPr>
              <a:t>1 Thessalonians 4</a:t>
            </a:r>
          </a:p>
          <a:p>
            <a:endParaRPr lang="en-US" sz="3200" b="1" dirty="0">
              <a:solidFill>
                <a:srgbClr val="000000"/>
              </a:solidFill>
              <a:latin typeface="Arial" panose="020B0604020202020204" pitchFamily="34" charset="0"/>
            </a:endParaRPr>
          </a:p>
          <a:p>
            <a:r>
              <a:rPr lang="en-US" sz="3200" b="1" dirty="0">
                <a:solidFill>
                  <a:srgbClr val="000000"/>
                </a:solidFill>
                <a:latin typeface="Arial" panose="020B0604020202020204" pitchFamily="34" charset="0"/>
              </a:rPr>
              <a:t>13 </a:t>
            </a:r>
            <a:r>
              <a:rPr lang="en-US" sz="3200" dirty="0">
                <a:solidFill>
                  <a:srgbClr val="000000"/>
                </a:solidFill>
                <a:latin typeface="Helvetica Neue"/>
              </a:rPr>
              <a:t>But I do not want you to be ignorant, brethren, concerning those who have fallen asleep, lest you sorrow as others who have no hope. </a:t>
            </a:r>
          </a:p>
          <a:p>
            <a:r>
              <a:rPr lang="en-US" sz="3200" b="1" dirty="0">
                <a:solidFill>
                  <a:srgbClr val="000000"/>
                </a:solidFill>
                <a:latin typeface="Arial" panose="020B0604020202020204" pitchFamily="34" charset="0"/>
              </a:rPr>
              <a:t>14 </a:t>
            </a:r>
            <a:r>
              <a:rPr lang="en-US" sz="3200" dirty="0">
                <a:solidFill>
                  <a:srgbClr val="000000"/>
                </a:solidFill>
                <a:latin typeface="Helvetica Neue"/>
              </a:rPr>
              <a:t>For if we believe that Jesus died and rose again, even so God will bring with Him those who sleep in Jesus.</a:t>
            </a:r>
          </a:p>
          <a:p>
            <a:r>
              <a:rPr lang="en-US" sz="3200" b="1" dirty="0">
                <a:solidFill>
                  <a:srgbClr val="000000"/>
                </a:solidFill>
                <a:latin typeface="Arial" panose="020B0604020202020204" pitchFamily="34" charset="0"/>
              </a:rPr>
              <a:t>15 </a:t>
            </a:r>
            <a:r>
              <a:rPr lang="en-US" sz="3200" dirty="0">
                <a:solidFill>
                  <a:srgbClr val="000000"/>
                </a:solidFill>
                <a:latin typeface="Helvetica Neue"/>
              </a:rPr>
              <a:t>For this we say to you by the word of the Lord, that we who are alive </a:t>
            </a:r>
            <a:r>
              <a:rPr lang="en-US" sz="3200" i="1" dirty="0">
                <a:solidFill>
                  <a:srgbClr val="000000"/>
                </a:solidFill>
                <a:latin typeface="Helvetica Neue"/>
              </a:rPr>
              <a:t>and</a:t>
            </a:r>
            <a:r>
              <a:rPr lang="en-US" sz="3200" dirty="0">
                <a:solidFill>
                  <a:srgbClr val="000000"/>
                </a:solidFill>
                <a:latin typeface="Helvetica Neue"/>
              </a:rPr>
              <a:t> remain until the coming of the Lord will by no means precede those who are asleep. </a:t>
            </a:r>
            <a:endParaRPr lang="en-US" sz="3200" b="0" i="0" dirty="0">
              <a:solidFill>
                <a:srgbClr val="000000"/>
              </a:solidFill>
              <a:effectLst/>
              <a:latin typeface="Helvetica Neue"/>
            </a:endParaRPr>
          </a:p>
        </p:txBody>
      </p:sp>
    </p:spTree>
    <p:extLst>
      <p:ext uri="{BB962C8B-B14F-4D97-AF65-F5344CB8AC3E}">
        <p14:creationId xmlns:p14="http://schemas.microsoft.com/office/powerpoint/2010/main" val="308356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08C5-65DC-47DB-B4E1-883195207357}"/>
              </a:ext>
            </a:extLst>
          </p:cNvPr>
          <p:cNvSpPr>
            <a:spLocks noGrp="1"/>
          </p:cNvSpPr>
          <p:nvPr>
            <p:ph idx="1"/>
          </p:nvPr>
        </p:nvSpPr>
        <p:spPr>
          <a:xfrm>
            <a:off x="331304" y="331304"/>
            <a:ext cx="11022496" cy="5845659"/>
          </a:xfrm>
        </p:spPr>
        <p:txBody>
          <a:bodyPr>
            <a:normAutofit/>
          </a:bodyPr>
          <a:lstStyle/>
          <a:p>
            <a:pPr marL="0" indent="0">
              <a:buNone/>
            </a:pPr>
            <a:r>
              <a:rPr lang="en-US" sz="3200" b="1" dirty="0">
                <a:solidFill>
                  <a:srgbClr val="000000"/>
                </a:solidFill>
                <a:latin typeface="Arial" panose="020B0604020202020204" pitchFamily="34" charset="0"/>
              </a:rPr>
              <a:t>Rapture</a:t>
            </a:r>
          </a:p>
          <a:p>
            <a:pPr marL="0" indent="0">
              <a:buNone/>
            </a:pPr>
            <a:r>
              <a:rPr lang="en-US" sz="3200" b="1" dirty="0">
                <a:solidFill>
                  <a:srgbClr val="000000"/>
                </a:solidFill>
                <a:latin typeface="Arial" panose="020B0604020202020204" pitchFamily="34" charset="0"/>
              </a:rPr>
              <a:t>1 Thessalonians 4</a:t>
            </a:r>
          </a:p>
          <a:p>
            <a:pPr marL="0" indent="0">
              <a:buNone/>
            </a:pPr>
            <a:endParaRPr lang="en-US" sz="3200" b="1" dirty="0">
              <a:solidFill>
                <a:srgbClr val="000000"/>
              </a:solidFill>
              <a:latin typeface="Arial" panose="020B0604020202020204" pitchFamily="34" charset="0"/>
            </a:endParaRPr>
          </a:p>
          <a:p>
            <a:pPr marL="0" indent="0">
              <a:buNone/>
            </a:pPr>
            <a:r>
              <a:rPr lang="en-US" sz="3200" b="1" dirty="0">
                <a:solidFill>
                  <a:srgbClr val="000000"/>
                </a:solidFill>
                <a:latin typeface="Arial" panose="020B0604020202020204" pitchFamily="34" charset="0"/>
              </a:rPr>
              <a:t>16 </a:t>
            </a:r>
            <a:r>
              <a:rPr lang="en-US" sz="3200" dirty="0">
                <a:solidFill>
                  <a:srgbClr val="000000"/>
                </a:solidFill>
                <a:latin typeface="Helvetica Neue"/>
              </a:rPr>
              <a:t>For the Lord Himself will descend from heaven with a shout, with the voice of an archangel, and with the trumpet of God. And the dead in Christ will rise first. </a:t>
            </a:r>
          </a:p>
          <a:p>
            <a:pPr marL="0" indent="0">
              <a:buNone/>
            </a:pPr>
            <a:r>
              <a:rPr lang="en-US" sz="3200" b="1" dirty="0">
                <a:solidFill>
                  <a:srgbClr val="000000"/>
                </a:solidFill>
                <a:latin typeface="Arial" panose="020B0604020202020204" pitchFamily="34" charset="0"/>
              </a:rPr>
              <a:t>17 </a:t>
            </a:r>
            <a:r>
              <a:rPr lang="en-US" sz="3200" dirty="0">
                <a:solidFill>
                  <a:srgbClr val="000000"/>
                </a:solidFill>
                <a:latin typeface="Helvetica Neue"/>
              </a:rPr>
              <a:t>Then we who are alive </a:t>
            </a:r>
            <a:r>
              <a:rPr lang="en-US" sz="3200" i="1" dirty="0">
                <a:solidFill>
                  <a:srgbClr val="000000"/>
                </a:solidFill>
                <a:latin typeface="Helvetica Neue"/>
              </a:rPr>
              <a:t>and</a:t>
            </a:r>
            <a:r>
              <a:rPr lang="en-US" sz="3200" dirty="0">
                <a:solidFill>
                  <a:srgbClr val="000000"/>
                </a:solidFill>
                <a:latin typeface="Helvetica Neue"/>
              </a:rPr>
              <a:t> remain shall be caught up together with them in the clouds to meet the Lord in the air. And thus we shall always be with the Lord. </a:t>
            </a:r>
          </a:p>
          <a:p>
            <a:pPr marL="0" indent="0">
              <a:buNone/>
            </a:pPr>
            <a:r>
              <a:rPr lang="en-US" sz="3200" b="1" dirty="0">
                <a:solidFill>
                  <a:srgbClr val="000000"/>
                </a:solidFill>
                <a:latin typeface="Arial" panose="020B0604020202020204" pitchFamily="34" charset="0"/>
              </a:rPr>
              <a:t>18 </a:t>
            </a:r>
            <a:r>
              <a:rPr lang="en-US" sz="3200" u="sng" dirty="0">
                <a:solidFill>
                  <a:srgbClr val="000000"/>
                </a:solidFill>
                <a:latin typeface="Helvetica Neue"/>
              </a:rPr>
              <a:t>Therefore comfort one another with these words.</a:t>
            </a:r>
            <a:endParaRPr lang="en-US" sz="3200" u="sng" dirty="0"/>
          </a:p>
        </p:txBody>
      </p:sp>
    </p:spTree>
    <p:extLst>
      <p:ext uri="{BB962C8B-B14F-4D97-AF65-F5344CB8AC3E}">
        <p14:creationId xmlns:p14="http://schemas.microsoft.com/office/powerpoint/2010/main" val="347799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AF90CC-6C09-408E-AFE1-F5F83F11F8AF}"/>
              </a:ext>
            </a:extLst>
          </p:cNvPr>
          <p:cNvSpPr>
            <a:spLocks noGrp="1"/>
          </p:cNvSpPr>
          <p:nvPr>
            <p:ph idx="1"/>
          </p:nvPr>
        </p:nvSpPr>
        <p:spPr>
          <a:xfrm>
            <a:off x="356940" y="513413"/>
            <a:ext cx="11047751" cy="5831174"/>
          </a:xfrm>
        </p:spPr>
        <p:txBody>
          <a:bodyPr>
            <a:normAutofit/>
          </a:bodyPr>
          <a:lstStyle/>
          <a:p>
            <a:pPr marL="0" indent="0">
              <a:buNone/>
            </a:pPr>
            <a:endParaRPr lang="en-US" u="sng" dirty="0">
              <a:hlinkClick r:id="rId2"/>
            </a:endParaRPr>
          </a:p>
          <a:p>
            <a:pPr marL="0" indent="0">
              <a:buNone/>
            </a:pPr>
            <a:endParaRPr lang="en-US" b="1" dirty="0"/>
          </a:p>
          <a:p>
            <a:pPr marL="0" indent="0">
              <a:buNone/>
            </a:pPr>
            <a:endParaRPr lang="en-US" sz="3600" dirty="0"/>
          </a:p>
        </p:txBody>
      </p:sp>
      <p:sp>
        <p:nvSpPr>
          <p:cNvPr id="2" name="Rectangle 1">
            <a:extLst>
              <a:ext uri="{FF2B5EF4-FFF2-40B4-BE49-F238E27FC236}">
                <a16:creationId xmlns:a16="http://schemas.microsoft.com/office/drawing/2014/main" id="{F9C659FA-DF01-4C74-8F9C-F87CD1D61A00}"/>
              </a:ext>
            </a:extLst>
          </p:cNvPr>
          <p:cNvSpPr/>
          <p:nvPr/>
        </p:nvSpPr>
        <p:spPr>
          <a:xfrm>
            <a:off x="356940" y="243512"/>
            <a:ext cx="11478120" cy="6370975"/>
          </a:xfrm>
          <a:prstGeom prst="rect">
            <a:avLst/>
          </a:prstGeom>
        </p:spPr>
        <p:txBody>
          <a:bodyPr wrap="square">
            <a:spAutoFit/>
          </a:bodyPr>
          <a:lstStyle/>
          <a:p>
            <a:r>
              <a:rPr lang="en-US" sz="3200" b="1" dirty="0">
                <a:solidFill>
                  <a:srgbClr val="000000"/>
                </a:solidFill>
                <a:latin typeface="Arial" panose="020B0604020202020204" pitchFamily="34" charset="0"/>
              </a:rPr>
              <a:t>The Great Tribulation an Jesus Second Coming Following </a:t>
            </a:r>
          </a:p>
          <a:p>
            <a:r>
              <a:rPr lang="en-US" sz="3200" b="1" dirty="0">
                <a:solidFill>
                  <a:srgbClr val="000000"/>
                </a:solidFill>
                <a:latin typeface="Arial" panose="020B0604020202020204" pitchFamily="34" charset="0"/>
              </a:rPr>
              <a:t>2 Thessalonians 2</a:t>
            </a:r>
          </a:p>
          <a:p>
            <a:endParaRPr lang="en-US" sz="3200" b="1" dirty="0">
              <a:solidFill>
                <a:srgbClr val="000000"/>
              </a:solidFill>
              <a:latin typeface="Arial" panose="020B0604020202020204" pitchFamily="34" charset="0"/>
            </a:endParaRPr>
          </a:p>
          <a:p>
            <a:r>
              <a:rPr lang="en-US" sz="2800" b="1" dirty="0">
                <a:solidFill>
                  <a:srgbClr val="000000"/>
                </a:solidFill>
                <a:latin typeface="Arial" panose="020B0604020202020204" pitchFamily="34" charset="0"/>
              </a:rPr>
              <a:t>1</a:t>
            </a:r>
            <a:r>
              <a:rPr lang="en-US" sz="2800" dirty="0">
                <a:solidFill>
                  <a:srgbClr val="000000"/>
                </a:solidFill>
                <a:latin typeface="Helvetica Neue"/>
              </a:rPr>
              <a:t>Now, brethren, concerning the coming of our Lord Jesus Christ and our gathering together to Him, we ask you, </a:t>
            </a:r>
          </a:p>
          <a:p>
            <a:r>
              <a:rPr lang="en-US" sz="2800" b="1" dirty="0">
                <a:solidFill>
                  <a:srgbClr val="000000"/>
                </a:solidFill>
                <a:latin typeface="Arial" panose="020B0604020202020204" pitchFamily="34" charset="0"/>
              </a:rPr>
              <a:t>2 </a:t>
            </a:r>
            <a:r>
              <a:rPr lang="en-US" sz="2800" dirty="0">
                <a:solidFill>
                  <a:srgbClr val="000000"/>
                </a:solidFill>
                <a:latin typeface="Helvetica Neue"/>
              </a:rPr>
              <a:t>not to be soon shaken in mind or troubled, either by spirit or by word or by letter, as if from us, as though the day of Christ had come. </a:t>
            </a:r>
          </a:p>
          <a:p>
            <a:r>
              <a:rPr lang="en-US" sz="2800" b="1" dirty="0">
                <a:solidFill>
                  <a:srgbClr val="000000"/>
                </a:solidFill>
                <a:latin typeface="Arial" panose="020B0604020202020204" pitchFamily="34" charset="0"/>
              </a:rPr>
              <a:t>3 </a:t>
            </a:r>
            <a:r>
              <a:rPr lang="en-US" sz="2800" dirty="0">
                <a:solidFill>
                  <a:srgbClr val="000000"/>
                </a:solidFill>
                <a:latin typeface="Helvetica Neue"/>
              </a:rPr>
              <a:t>Let no one deceive you by any means; for </a:t>
            </a:r>
            <a:r>
              <a:rPr lang="en-US" sz="2800" i="1" dirty="0">
                <a:solidFill>
                  <a:srgbClr val="000000"/>
                </a:solidFill>
                <a:latin typeface="Helvetica Neue"/>
              </a:rPr>
              <a:t>that Day will not come</a:t>
            </a:r>
            <a:r>
              <a:rPr lang="en-US" sz="2800" dirty="0">
                <a:solidFill>
                  <a:srgbClr val="000000"/>
                </a:solidFill>
                <a:latin typeface="Helvetica Neue"/>
              </a:rPr>
              <a:t> unless the falling away comes first, and the man of sin is revealed, the son of perdition, </a:t>
            </a:r>
          </a:p>
          <a:p>
            <a:r>
              <a:rPr lang="en-US" sz="2800" b="1" dirty="0">
                <a:solidFill>
                  <a:srgbClr val="000000"/>
                </a:solidFill>
                <a:latin typeface="Arial" panose="020B0604020202020204" pitchFamily="34" charset="0"/>
              </a:rPr>
              <a:t>4 </a:t>
            </a:r>
            <a:r>
              <a:rPr lang="en-US" sz="2800" dirty="0">
                <a:solidFill>
                  <a:srgbClr val="000000"/>
                </a:solidFill>
                <a:latin typeface="Helvetica Neue"/>
              </a:rPr>
              <a:t>who opposes and exalts himself above all that is called God or that is worshiped, so that he sits as God in the temple of God, showing himself that he is God.</a:t>
            </a:r>
          </a:p>
          <a:p>
            <a:endParaRPr lang="en-US" sz="3200" dirty="0">
              <a:solidFill>
                <a:srgbClr val="000000"/>
              </a:solidFill>
              <a:latin typeface="Helvetica Neue"/>
            </a:endParaRPr>
          </a:p>
        </p:txBody>
      </p:sp>
    </p:spTree>
    <p:extLst>
      <p:ext uri="{BB962C8B-B14F-4D97-AF65-F5344CB8AC3E}">
        <p14:creationId xmlns:p14="http://schemas.microsoft.com/office/powerpoint/2010/main" val="423897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8A3A5A-D2A4-4C4F-B36C-BC851FC4DE84}"/>
              </a:ext>
            </a:extLst>
          </p:cNvPr>
          <p:cNvSpPr>
            <a:spLocks noGrp="1"/>
          </p:cNvSpPr>
          <p:nvPr>
            <p:ph idx="1"/>
          </p:nvPr>
        </p:nvSpPr>
        <p:spPr>
          <a:xfrm>
            <a:off x="374753" y="479685"/>
            <a:ext cx="11212643" cy="5996066"/>
          </a:xfrm>
        </p:spPr>
        <p:txBody>
          <a:bodyPr/>
          <a:lstStyle/>
          <a:p>
            <a:pPr marL="0" indent="0">
              <a:buNone/>
            </a:pPr>
            <a:endParaRPr lang="en-US" sz="4000" b="1" dirty="0"/>
          </a:p>
          <a:p>
            <a:pPr marL="0" indent="0">
              <a:buNone/>
            </a:pPr>
            <a:endParaRPr lang="en-US" dirty="0"/>
          </a:p>
        </p:txBody>
      </p:sp>
      <p:sp>
        <p:nvSpPr>
          <p:cNvPr id="2" name="Rectangle 1">
            <a:extLst>
              <a:ext uri="{FF2B5EF4-FFF2-40B4-BE49-F238E27FC236}">
                <a16:creationId xmlns:a16="http://schemas.microsoft.com/office/drawing/2014/main" id="{4E1D9F83-1EE1-4BA6-9B36-D7603B48720C}"/>
              </a:ext>
            </a:extLst>
          </p:cNvPr>
          <p:cNvSpPr/>
          <p:nvPr/>
        </p:nvSpPr>
        <p:spPr>
          <a:xfrm>
            <a:off x="604603" y="612845"/>
            <a:ext cx="11212643" cy="5509200"/>
          </a:xfrm>
          <a:prstGeom prst="rect">
            <a:avLst/>
          </a:prstGeom>
        </p:spPr>
        <p:txBody>
          <a:bodyPr wrap="square">
            <a:spAutoFit/>
          </a:bodyPr>
          <a:lstStyle/>
          <a:p>
            <a:r>
              <a:rPr lang="en-US" sz="3200" b="1" dirty="0">
                <a:solidFill>
                  <a:srgbClr val="000000"/>
                </a:solidFill>
                <a:latin typeface="Arial" panose="020B0604020202020204" pitchFamily="34" charset="0"/>
              </a:rPr>
              <a:t>2 Thessalonians 2</a:t>
            </a:r>
          </a:p>
          <a:p>
            <a:endParaRPr lang="en-US" sz="3200" b="1" dirty="0">
              <a:solidFill>
                <a:srgbClr val="000000"/>
              </a:solidFill>
              <a:latin typeface="Arial" panose="020B0604020202020204" pitchFamily="34" charset="0"/>
            </a:endParaRPr>
          </a:p>
          <a:p>
            <a:r>
              <a:rPr lang="en-US" sz="3200" b="1" dirty="0">
                <a:solidFill>
                  <a:srgbClr val="000000"/>
                </a:solidFill>
                <a:latin typeface="Arial" panose="020B0604020202020204" pitchFamily="34" charset="0"/>
              </a:rPr>
              <a:t>5 </a:t>
            </a:r>
            <a:r>
              <a:rPr lang="en-US" sz="3200" dirty="0">
                <a:solidFill>
                  <a:srgbClr val="000000"/>
                </a:solidFill>
                <a:latin typeface="Helvetica Neue"/>
              </a:rPr>
              <a:t>Do you not remember that when I was still with you I told you these things? </a:t>
            </a:r>
          </a:p>
          <a:p>
            <a:r>
              <a:rPr lang="en-US" sz="3200" b="1" dirty="0">
                <a:solidFill>
                  <a:srgbClr val="000000"/>
                </a:solidFill>
                <a:latin typeface="Arial" panose="020B0604020202020204" pitchFamily="34" charset="0"/>
              </a:rPr>
              <a:t>6 </a:t>
            </a:r>
            <a:r>
              <a:rPr lang="en-US" sz="3200" dirty="0">
                <a:solidFill>
                  <a:srgbClr val="000000"/>
                </a:solidFill>
                <a:latin typeface="Helvetica Neue"/>
              </a:rPr>
              <a:t>And now you know what is restraining, that he may be revealed in his own time. </a:t>
            </a:r>
          </a:p>
          <a:p>
            <a:r>
              <a:rPr lang="en-US" sz="3200" b="1" dirty="0">
                <a:solidFill>
                  <a:srgbClr val="000000"/>
                </a:solidFill>
                <a:latin typeface="Arial" panose="020B0604020202020204" pitchFamily="34" charset="0"/>
              </a:rPr>
              <a:t>7 </a:t>
            </a:r>
            <a:r>
              <a:rPr lang="en-US" sz="3200" dirty="0">
                <a:solidFill>
                  <a:srgbClr val="000000"/>
                </a:solidFill>
                <a:latin typeface="Helvetica Neue"/>
              </a:rPr>
              <a:t>For the mystery of lawlessness is already at work; only He who now restrains </a:t>
            </a:r>
            <a:r>
              <a:rPr lang="en-US" sz="3200" i="1" dirty="0">
                <a:solidFill>
                  <a:srgbClr val="000000"/>
                </a:solidFill>
                <a:latin typeface="Helvetica Neue"/>
              </a:rPr>
              <a:t>will do so</a:t>
            </a:r>
            <a:r>
              <a:rPr lang="en-US" sz="3200" dirty="0">
                <a:solidFill>
                  <a:srgbClr val="000000"/>
                </a:solidFill>
                <a:latin typeface="Helvetica Neue"/>
              </a:rPr>
              <a:t> until He is taken out of the way. </a:t>
            </a:r>
          </a:p>
          <a:p>
            <a:r>
              <a:rPr lang="en-US" sz="3200" b="1" dirty="0">
                <a:solidFill>
                  <a:srgbClr val="000000"/>
                </a:solidFill>
                <a:latin typeface="Arial" panose="020B0604020202020204" pitchFamily="34" charset="0"/>
              </a:rPr>
              <a:t>8 </a:t>
            </a:r>
            <a:r>
              <a:rPr lang="en-US" sz="3200" dirty="0">
                <a:solidFill>
                  <a:srgbClr val="000000"/>
                </a:solidFill>
                <a:latin typeface="Helvetica Neue"/>
              </a:rPr>
              <a:t>And then the lawless one will be revealed, whom the Lord will consume with the breath of His mouth and destroy with the brightness of His coming.</a:t>
            </a:r>
            <a:r>
              <a:rPr lang="en-US" sz="2800" dirty="0">
                <a:solidFill>
                  <a:srgbClr val="000000"/>
                </a:solidFill>
                <a:latin typeface="Helvetica Neue"/>
              </a:rPr>
              <a:t> </a:t>
            </a:r>
          </a:p>
        </p:txBody>
      </p:sp>
    </p:spTree>
    <p:extLst>
      <p:ext uri="{BB962C8B-B14F-4D97-AF65-F5344CB8AC3E}">
        <p14:creationId xmlns:p14="http://schemas.microsoft.com/office/powerpoint/2010/main" val="2707411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EBCD0-54E1-4E17-8549-D13FE06BC1A5}"/>
              </a:ext>
            </a:extLst>
          </p:cNvPr>
          <p:cNvSpPr>
            <a:spLocks noGrp="1"/>
          </p:cNvSpPr>
          <p:nvPr>
            <p:ph idx="1"/>
          </p:nvPr>
        </p:nvSpPr>
        <p:spPr>
          <a:xfrm>
            <a:off x="404733" y="374754"/>
            <a:ext cx="11227633" cy="6026046"/>
          </a:xfrm>
        </p:spPr>
        <p:txBody>
          <a:bodyPr>
            <a:normAutofit/>
          </a:bodyPr>
          <a:lstStyle/>
          <a:p>
            <a:pPr marL="0" indent="0">
              <a:buNone/>
            </a:pPr>
            <a:r>
              <a:rPr lang="en-US" sz="3200" b="1" dirty="0">
                <a:solidFill>
                  <a:srgbClr val="000000"/>
                </a:solidFill>
                <a:latin typeface="Arial" panose="020B0604020202020204" pitchFamily="34" charset="0"/>
              </a:rPr>
              <a:t>2 Thessalonians 2</a:t>
            </a:r>
          </a:p>
          <a:p>
            <a:pPr marL="0" indent="0">
              <a:buNone/>
            </a:pPr>
            <a:endParaRPr lang="en-US" sz="3200" b="1" dirty="0">
              <a:solidFill>
                <a:srgbClr val="000000"/>
              </a:solidFill>
              <a:latin typeface="Arial" panose="020B0604020202020204" pitchFamily="34" charset="0"/>
            </a:endParaRPr>
          </a:p>
          <a:p>
            <a:pPr marL="0" indent="0">
              <a:buNone/>
            </a:pPr>
            <a:r>
              <a:rPr lang="en-US" sz="3200" b="1" dirty="0">
                <a:solidFill>
                  <a:srgbClr val="000000"/>
                </a:solidFill>
                <a:latin typeface="Arial" panose="020B0604020202020204" pitchFamily="34" charset="0"/>
              </a:rPr>
              <a:t>9 </a:t>
            </a:r>
            <a:r>
              <a:rPr lang="en-US" sz="3200" dirty="0">
                <a:solidFill>
                  <a:srgbClr val="000000"/>
                </a:solidFill>
                <a:latin typeface="Helvetica Neue"/>
              </a:rPr>
              <a:t>The coming of the </a:t>
            </a:r>
            <a:r>
              <a:rPr lang="en-US" sz="3200" i="1" dirty="0">
                <a:solidFill>
                  <a:srgbClr val="000000"/>
                </a:solidFill>
                <a:latin typeface="Helvetica Neue"/>
              </a:rPr>
              <a:t>lawless one</a:t>
            </a:r>
            <a:r>
              <a:rPr lang="en-US" sz="3200" dirty="0">
                <a:solidFill>
                  <a:srgbClr val="000000"/>
                </a:solidFill>
                <a:latin typeface="Helvetica Neue"/>
              </a:rPr>
              <a:t> is according to the working of Satan, with all power, signs, and lying wonders, </a:t>
            </a:r>
          </a:p>
          <a:p>
            <a:pPr marL="0" indent="0">
              <a:buNone/>
            </a:pPr>
            <a:r>
              <a:rPr lang="en-US" sz="3200" b="1" dirty="0">
                <a:solidFill>
                  <a:srgbClr val="000000"/>
                </a:solidFill>
                <a:latin typeface="Arial" panose="020B0604020202020204" pitchFamily="34" charset="0"/>
              </a:rPr>
              <a:t>10 </a:t>
            </a:r>
            <a:r>
              <a:rPr lang="en-US" sz="3200" dirty="0">
                <a:solidFill>
                  <a:srgbClr val="000000"/>
                </a:solidFill>
                <a:latin typeface="Helvetica Neue"/>
              </a:rPr>
              <a:t>and with all unrighteous deception among those who perish, because they did not receive the love of the truth, that they might be saved. </a:t>
            </a:r>
          </a:p>
          <a:p>
            <a:pPr marL="0" indent="0">
              <a:buNone/>
            </a:pPr>
            <a:r>
              <a:rPr lang="en-US" sz="3200" b="1" dirty="0">
                <a:solidFill>
                  <a:srgbClr val="000000"/>
                </a:solidFill>
                <a:latin typeface="Arial" panose="020B0604020202020204" pitchFamily="34" charset="0"/>
              </a:rPr>
              <a:t>11 </a:t>
            </a:r>
            <a:r>
              <a:rPr lang="en-US" sz="3200" dirty="0">
                <a:solidFill>
                  <a:srgbClr val="000000"/>
                </a:solidFill>
                <a:latin typeface="Helvetica Neue"/>
              </a:rPr>
              <a:t>And for this reason God will send them strong delusion, that they should believe the lie, </a:t>
            </a:r>
          </a:p>
          <a:p>
            <a:pPr marL="0" indent="0">
              <a:buNone/>
            </a:pPr>
            <a:r>
              <a:rPr lang="en-US" sz="3200" b="1" dirty="0">
                <a:solidFill>
                  <a:srgbClr val="000000"/>
                </a:solidFill>
                <a:latin typeface="Arial" panose="020B0604020202020204" pitchFamily="34" charset="0"/>
              </a:rPr>
              <a:t>12 </a:t>
            </a:r>
            <a:r>
              <a:rPr lang="en-US" sz="3200" dirty="0">
                <a:solidFill>
                  <a:srgbClr val="000000"/>
                </a:solidFill>
                <a:latin typeface="Helvetica Neue"/>
              </a:rPr>
              <a:t>that they all may be condemned who did not believe the truth but had pleasure in unrighteousness.</a:t>
            </a:r>
            <a:endParaRPr lang="en-US" sz="3200" dirty="0"/>
          </a:p>
        </p:txBody>
      </p:sp>
    </p:spTree>
    <p:extLst>
      <p:ext uri="{BB962C8B-B14F-4D97-AF65-F5344CB8AC3E}">
        <p14:creationId xmlns:p14="http://schemas.microsoft.com/office/powerpoint/2010/main" val="3129575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26CBEF-80CD-4562-B4AC-990EAAB4D959}"/>
              </a:ext>
            </a:extLst>
          </p:cNvPr>
          <p:cNvSpPr>
            <a:spLocks noGrp="1"/>
          </p:cNvSpPr>
          <p:nvPr>
            <p:ph idx="1"/>
          </p:nvPr>
        </p:nvSpPr>
        <p:spPr>
          <a:xfrm>
            <a:off x="404733" y="584616"/>
            <a:ext cx="11347555" cy="5861154"/>
          </a:xfrm>
        </p:spPr>
        <p:txBody>
          <a:bodyPr>
            <a:normAutofit/>
          </a:bodyPr>
          <a:lstStyle/>
          <a:p>
            <a:pPr marL="0" indent="0" fontAlgn="base">
              <a:buNone/>
            </a:pPr>
            <a:endParaRPr lang="en-US" sz="3200" dirty="0"/>
          </a:p>
          <a:p>
            <a:pPr marL="0" indent="0">
              <a:buNone/>
            </a:pPr>
            <a:endParaRPr lang="en-US" dirty="0"/>
          </a:p>
        </p:txBody>
      </p:sp>
      <p:sp>
        <p:nvSpPr>
          <p:cNvPr id="2" name="Rectangle 1">
            <a:extLst>
              <a:ext uri="{FF2B5EF4-FFF2-40B4-BE49-F238E27FC236}">
                <a16:creationId xmlns:a16="http://schemas.microsoft.com/office/drawing/2014/main" id="{2640508C-FB48-43D9-A8E4-5E2528C6603C}"/>
              </a:ext>
            </a:extLst>
          </p:cNvPr>
          <p:cNvSpPr/>
          <p:nvPr/>
        </p:nvSpPr>
        <p:spPr>
          <a:xfrm>
            <a:off x="404733" y="412230"/>
            <a:ext cx="11347555" cy="5786199"/>
          </a:xfrm>
          <a:prstGeom prst="rect">
            <a:avLst/>
          </a:prstGeom>
        </p:spPr>
        <p:txBody>
          <a:bodyPr wrap="square">
            <a:spAutoFit/>
          </a:bodyPr>
          <a:lstStyle/>
          <a:p>
            <a:r>
              <a:rPr lang="en-US" sz="3200" b="1" dirty="0">
                <a:solidFill>
                  <a:srgbClr val="000000"/>
                </a:solidFill>
                <a:latin typeface="Helvetica Neue"/>
              </a:rPr>
              <a:t>1 Thessalonians 5 </a:t>
            </a:r>
          </a:p>
          <a:p>
            <a:endParaRPr lang="en-US" sz="3200" dirty="0">
              <a:solidFill>
                <a:srgbClr val="000000"/>
              </a:solidFill>
              <a:latin typeface="Helvetica Neue"/>
            </a:endParaRPr>
          </a:p>
          <a:p>
            <a:r>
              <a:rPr lang="en-US" sz="3200" b="1" dirty="0">
                <a:solidFill>
                  <a:srgbClr val="000000"/>
                </a:solidFill>
                <a:latin typeface="Helvetica Neue"/>
              </a:rPr>
              <a:t>The Day of the Lord</a:t>
            </a:r>
          </a:p>
          <a:p>
            <a:endParaRPr lang="en-US" sz="3200" b="1" dirty="0">
              <a:solidFill>
                <a:srgbClr val="000000"/>
              </a:solidFill>
              <a:latin typeface="Arial" panose="020B0604020202020204" pitchFamily="34" charset="0"/>
            </a:endParaRPr>
          </a:p>
          <a:p>
            <a:r>
              <a:rPr lang="en-US" sz="3200" b="1" dirty="0">
                <a:solidFill>
                  <a:srgbClr val="000000"/>
                </a:solidFill>
                <a:latin typeface="Arial" panose="020B0604020202020204" pitchFamily="34" charset="0"/>
              </a:rPr>
              <a:t>5 </a:t>
            </a:r>
            <a:r>
              <a:rPr lang="en-US" sz="3200" dirty="0">
                <a:solidFill>
                  <a:srgbClr val="000000"/>
                </a:solidFill>
                <a:latin typeface="Helvetica Neue"/>
              </a:rPr>
              <a:t>But concerning the times and the seasons, brethren, you have no need that I should write to you. </a:t>
            </a:r>
          </a:p>
          <a:p>
            <a:r>
              <a:rPr lang="en-US" sz="3200" b="1" dirty="0">
                <a:solidFill>
                  <a:srgbClr val="000000"/>
                </a:solidFill>
                <a:latin typeface="Arial" panose="020B0604020202020204" pitchFamily="34" charset="0"/>
              </a:rPr>
              <a:t>2 </a:t>
            </a:r>
            <a:r>
              <a:rPr lang="en-US" sz="3200" dirty="0">
                <a:solidFill>
                  <a:srgbClr val="000000"/>
                </a:solidFill>
                <a:latin typeface="Helvetica Neue"/>
              </a:rPr>
              <a:t>For you yourselves know perfectly that the day of the Lord so comes as a thief in the night. </a:t>
            </a:r>
          </a:p>
          <a:p>
            <a:r>
              <a:rPr lang="en-US" sz="3200" b="1" dirty="0">
                <a:solidFill>
                  <a:srgbClr val="000000"/>
                </a:solidFill>
                <a:latin typeface="Arial" panose="020B0604020202020204" pitchFamily="34" charset="0"/>
              </a:rPr>
              <a:t>3 </a:t>
            </a:r>
            <a:r>
              <a:rPr lang="en-US" sz="3200" u="sng" dirty="0">
                <a:solidFill>
                  <a:srgbClr val="000000"/>
                </a:solidFill>
                <a:latin typeface="Helvetica Neue"/>
              </a:rPr>
              <a:t>For when they say, “Peace and safety!” then sudden destruction comes upon them, as labor pains upon a pregnant woman. And they shall not escape. </a:t>
            </a:r>
          </a:p>
          <a:p>
            <a:r>
              <a:rPr lang="en-US" dirty="0">
                <a:solidFill>
                  <a:srgbClr val="000000"/>
                </a:solidFill>
                <a:latin typeface="Helvetica Neue"/>
              </a:rPr>
              <a:t> </a:t>
            </a:r>
            <a:endParaRPr lang="en-US" b="0" i="0" dirty="0">
              <a:solidFill>
                <a:srgbClr val="000000"/>
              </a:solidFill>
              <a:effectLst/>
              <a:latin typeface="Helvetica Neue"/>
            </a:endParaRPr>
          </a:p>
        </p:txBody>
      </p:sp>
    </p:spTree>
    <p:extLst>
      <p:ext uri="{BB962C8B-B14F-4D97-AF65-F5344CB8AC3E}">
        <p14:creationId xmlns:p14="http://schemas.microsoft.com/office/powerpoint/2010/main" val="1479002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945</TotalTime>
  <Words>87</Words>
  <Application>Microsoft Office PowerPoint</Application>
  <PresentationFormat>Widescreen</PresentationFormat>
  <Paragraphs>94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Jay Wisner</cp:lastModifiedBy>
  <cp:revision>113</cp:revision>
  <dcterms:created xsi:type="dcterms:W3CDTF">2019-10-10T18:52:11Z</dcterms:created>
  <dcterms:modified xsi:type="dcterms:W3CDTF">2020-01-14T19:47:56Z</dcterms:modified>
</cp:coreProperties>
</file>