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9" r:id="rId4"/>
    <p:sldId id="260" r:id="rId5"/>
    <p:sldId id="257" r:id="rId6"/>
    <p:sldId id="258" r:id="rId7"/>
    <p:sldId id="261" r:id="rId8"/>
    <p:sldId id="262" r:id="rId9"/>
    <p:sldId id="264" r:id="rId10"/>
    <p:sldId id="263"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74" d="100"/>
          <a:sy n="74" d="100"/>
        </p:scale>
        <p:origin x="66"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3F4764B-DD8A-4170-A691-2F304811BA8B}"/>
              </a:ext>
            </a:extLst>
          </p:cNvPr>
          <p:cNvSpPr>
            <a:spLocks noGrp="1"/>
          </p:cNvSpPr>
          <p:nvPr>
            <p:ph type="dt" sz="half" idx="10"/>
          </p:nvPr>
        </p:nvSpPr>
        <p:spPr/>
        <p:txBody>
          <a:bodyPr/>
          <a:lstStyle/>
          <a:p>
            <a:fld id="{6362142B-6EDB-45A2-908F-16212A1AC8A2}" type="datetimeFigureOut">
              <a:rPr lang="en-US" smtClean="0"/>
              <a:t>9/26/2019</a:t>
            </a:fld>
            <a:endParaRPr lang="en-US"/>
          </a:p>
        </p:txBody>
      </p:sp>
      <p:sp>
        <p:nvSpPr>
          <p:cNvPr id="5" name="Footer Placeholder 4">
            <a:extLst>
              <a:ext uri="{FF2B5EF4-FFF2-40B4-BE49-F238E27FC236}">
                <a16:creationId xmlns:a16="http://schemas.microsoft.com/office/drawing/2014/main" xmlns="" id="{1B9E8AF1-E5BF-4FED-AB69-CF47BF204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1A7EBFF-4609-4E33-895A-5B224EC9A153}"/>
              </a:ext>
            </a:extLst>
          </p:cNvPr>
          <p:cNvSpPr>
            <a:spLocks noGrp="1"/>
          </p:cNvSpPr>
          <p:nvPr>
            <p:ph type="dt" sz="half" idx="10"/>
          </p:nvPr>
        </p:nvSpPr>
        <p:spPr/>
        <p:txBody>
          <a:bodyPr/>
          <a:lstStyle/>
          <a:p>
            <a:fld id="{6362142B-6EDB-45A2-908F-16212A1AC8A2}" type="datetimeFigureOut">
              <a:rPr lang="en-US" smtClean="0"/>
              <a:t>9/26/2019</a:t>
            </a:fld>
            <a:endParaRPr lang="en-US"/>
          </a:p>
        </p:txBody>
      </p:sp>
      <p:sp>
        <p:nvSpPr>
          <p:cNvPr id="5" name="Footer Placeholder 4">
            <a:extLst>
              <a:ext uri="{FF2B5EF4-FFF2-40B4-BE49-F238E27FC236}">
                <a16:creationId xmlns:a16="http://schemas.microsoft.com/office/drawing/2014/main" xmlns="" id="{FA9AA704-01FD-4866-B258-9F74E2EA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E8C71E4-8220-40D5-BCED-EBC78F35CE70}"/>
              </a:ext>
            </a:extLst>
          </p:cNvPr>
          <p:cNvSpPr>
            <a:spLocks noGrp="1"/>
          </p:cNvSpPr>
          <p:nvPr>
            <p:ph type="dt" sz="half" idx="10"/>
          </p:nvPr>
        </p:nvSpPr>
        <p:spPr/>
        <p:txBody>
          <a:bodyPr/>
          <a:lstStyle/>
          <a:p>
            <a:fld id="{6362142B-6EDB-45A2-908F-16212A1AC8A2}" type="datetimeFigureOut">
              <a:rPr lang="en-US" smtClean="0"/>
              <a:t>9/26/2019</a:t>
            </a:fld>
            <a:endParaRPr lang="en-US"/>
          </a:p>
        </p:txBody>
      </p:sp>
      <p:sp>
        <p:nvSpPr>
          <p:cNvPr id="5" name="Footer Placeholder 4">
            <a:extLst>
              <a:ext uri="{FF2B5EF4-FFF2-40B4-BE49-F238E27FC236}">
                <a16:creationId xmlns:a16="http://schemas.microsoft.com/office/drawing/2014/main" xmlns="" id="{4807C81B-E695-4161-8F85-F8E155112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15831A0-88A7-4267-81F1-51DF0D5D4547}"/>
              </a:ext>
            </a:extLst>
          </p:cNvPr>
          <p:cNvSpPr>
            <a:spLocks noGrp="1"/>
          </p:cNvSpPr>
          <p:nvPr>
            <p:ph type="dt" sz="half" idx="10"/>
          </p:nvPr>
        </p:nvSpPr>
        <p:spPr/>
        <p:txBody>
          <a:bodyPr/>
          <a:lstStyle/>
          <a:p>
            <a:fld id="{6362142B-6EDB-45A2-908F-16212A1AC8A2}" type="datetimeFigureOut">
              <a:rPr lang="en-US" smtClean="0"/>
              <a:t>9/26/2019</a:t>
            </a:fld>
            <a:endParaRPr lang="en-US"/>
          </a:p>
        </p:txBody>
      </p:sp>
      <p:sp>
        <p:nvSpPr>
          <p:cNvPr id="5" name="Footer Placeholder 4">
            <a:extLst>
              <a:ext uri="{FF2B5EF4-FFF2-40B4-BE49-F238E27FC236}">
                <a16:creationId xmlns:a16="http://schemas.microsoft.com/office/drawing/2014/main" xmlns="" id="{1AE6F12B-3C33-4D46-9D82-0EFE0FF61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0BC6105-679C-4CEA-A5B9-353CA96A07FA}"/>
              </a:ext>
            </a:extLst>
          </p:cNvPr>
          <p:cNvSpPr>
            <a:spLocks noGrp="1"/>
          </p:cNvSpPr>
          <p:nvPr>
            <p:ph type="dt" sz="half" idx="10"/>
          </p:nvPr>
        </p:nvSpPr>
        <p:spPr/>
        <p:txBody>
          <a:bodyPr/>
          <a:lstStyle/>
          <a:p>
            <a:fld id="{6362142B-6EDB-45A2-908F-16212A1AC8A2}" type="datetimeFigureOut">
              <a:rPr lang="en-US" smtClean="0"/>
              <a:t>9/26/2019</a:t>
            </a:fld>
            <a:endParaRPr lang="en-US"/>
          </a:p>
        </p:txBody>
      </p:sp>
      <p:sp>
        <p:nvSpPr>
          <p:cNvPr id="5" name="Footer Placeholder 4">
            <a:extLst>
              <a:ext uri="{FF2B5EF4-FFF2-40B4-BE49-F238E27FC236}">
                <a16:creationId xmlns:a16="http://schemas.microsoft.com/office/drawing/2014/main" xmlns="" id="{34F7D50B-4431-4F3F-8F55-CD5320A7E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60A454C-B59F-4893-B7AC-A0BDCB535B7A}"/>
              </a:ext>
            </a:extLst>
          </p:cNvPr>
          <p:cNvSpPr>
            <a:spLocks noGrp="1"/>
          </p:cNvSpPr>
          <p:nvPr>
            <p:ph type="dt" sz="half" idx="10"/>
          </p:nvPr>
        </p:nvSpPr>
        <p:spPr/>
        <p:txBody>
          <a:bodyPr/>
          <a:lstStyle/>
          <a:p>
            <a:fld id="{6362142B-6EDB-45A2-908F-16212A1AC8A2}" type="datetimeFigureOut">
              <a:rPr lang="en-US" smtClean="0"/>
              <a:t>9/26/2019</a:t>
            </a:fld>
            <a:endParaRPr lang="en-US"/>
          </a:p>
        </p:txBody>
      </p:sp>
      <p:sp>
        <p:nvSpPr>
          <p:cNvPr id="6" name="Footer Placeholder 5">
            <a:extLst>
              <a:ext uri="{FF2B5EF4-FFF2-40B4-BE49-F238E27FC236}">
                <a16:creationId xmlns:a16="http://schemas.microsoft.com/office/drawing/2014/main" xmlns="" id="{CDDEB19F-75AC-4489-A630-E49F0EE18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32B3C1A-D7EE-45CB-AF20-085D00C48966}"/>
              </a:ext>
            </a:extLst>
          </p:cNvPr>
          <p:cNvSpPr>
            <a:spLocks noGrp="1"/>
          </p:cNvSpPr>
          <p:nvPr>
            <p:ph type="dt" sz="half" idx="10"/>
          </p:nvPr>
        </p:nvSpPr>
        <p:spPr/>
        <p:txBody>
          <a:bodyPr/>
          <a:lstStyle/>
          <a:p>
            <a:fld id="{6362142B-6EDB-45A2-908F-16212A1AC8A2}" type="datetimeFigureOut">
              <a:rPr lang="en-US" smtClean="0"/>
              <a:t>9/26/2019</a:t>
            </a:fld>
            <a:endParaRPr lang="en-US"/>
          </a:p>
        </p:txBody>
      </p:sp>
      <p:sp>
        <p:nvSpPr>
          <p:cNvPr id="8" name="Footer Placeholder 7">
            <a:extLst>
              <a:ext uri="{FF2B5EF4-FFF2-40B4-BE49-F238E27FC236}">
                <a16:creationId xmlns:a16="http://schemas.microsoft.com/office/drawing/2014/main" xmlns="" id="{B6E8E6D3-44AE-4780-8542-36E4A52BF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44EA594-81BB-43FC-B95D-30C65FDD9082}"/>
              </a:ext>
            </a:extLst>
          </p:cNvPr>
          <p:cNvSpPr>
            <a:spLocks noGrp="1"/>
          </p:cNvSpPr>
          <p:nvPr>
            <p:ph type="dt" sz="half" idx="10"/>
          </p:nvPr>
        </p:nvSpPr>
        <p:spPr/>
        <p:txBody>
          <a:bodyPr/>
          <a:lstStyle/>
          <a:p>
            <a:fld id="{6362142B-6EDB-45A2-908F-16212A1AC8A2}" type="datetimeFigureOut">
              <a:rPr lang="en-US" smtClean="0"/>
              <a:t>9/26/2019</a:t>
            </a:fld>
            <a:endParaRPr lang="en-US"/>
          </a:p>
        </p:txBody>
      </p:sp>
      <p:sp>
        <p:nvSpPr>
          <p:cNvPr id="4" name="Footer Placeholder 3">
            <a:extLst>
              <a:ext uri="{FF2B5EF4-FFF2-40B4-BE49-F238E27FC236}">
                <a16:creationId xmlns:a16="http://schemas.microsoft.com/office/drawing/2014/main" xmlns="" id="{700F1CB9-F52E-4B39-867B-27DB1C98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490EA9F-5D19-4A96-AED9-DBA253D2F6E2}"/>
              </a:ext>
            </a:extLst>
          </p:cNvPr>
          <p:cNvSpPr>
            <a:spLocks noGrp="1"/>
          </p:cNvSpPr>
          <p:nvPr>
            <p:ph type="dt" sz="half" idx="10"/>
          </p:nvPr>
        </p:nvSpPr>
        <p:spPr/>
        <p:txBody>
          <a:bodyPr/>
          <a:lstStyle/>
          <a:p>
            <a:fld id="{6362142B-6EDB-45A2-908F-16212A1AC8A2}" type="datetimeFigureOut">
              <a:rPr lang="en-US" smtClean="0"/>
              <a:t>9/26/2019</a:t>
            </a:fld>
            <a:endParaRPr lang="en-US"/>
          </a:p>
        </p:txBody>
      </p:sp>
      <p:sp>
        <p:nvSpPr>
          <p:cNvPr id="3" name="Footer Placeholder 2">
            <a:extLst>
              <a:ext uri="{FF2B5EF4-FFF2-40B4-BE49-F238E27FC236}">
                <a16:creationId xmlns:a16="http://schemas.microsoft.com/office/drawing/2014/main" xmlns="" id="{1B373C87-961D-4F30-B4E5-FFAF80CD9E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BBDFB7E-D49C-4479-9527-33AC267853C4}"/>
              </a:ext>
            </a:extLst>
          </p:cNvPr>
          <p:cNvSpPr>
            <a:spLocks noGrp="1"/>
          </p:cNvSpPr>
          <p:nvPr>
            <p:ph type="dt" sz="half" idx="10"/>
          </p:nvPr>
        </p:nvSpPr>
        <p:spPr/>
        <p:txBody>
          <a:bodyPr/>
          <a:lstStyle/>
          <a:p>
            <a:fld id="{6362142B-6EDB-45A2-908F-16212A1AC8A2}" type="datetimeFigureOut">
              <a:rPr lang="en-US" smtClean="0"/>
              <a:t>9/26/2019</a:t>
            </a:fld>
            <a:endParaRPr lang="en-US"/>
          </a:p>
        </p:txBody>
      </p:sp>
      <p:sp>
        <p:nvSpPr>
          <p:cNvPr id="6" name="Footer Placeholder 5">
            <a:extLst>
              <a:ext uri="{FF2B5EF4-FFF2-40B4-BE49-F238E27FC236}">
                <a16:creationId xmlns:a16="http://schemas.microsoft.com/office/drawing/2014/main" xmlns="" id="{C29B03F1-012F-4D39-8D47-E7EA52BFB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FCF8CA5-EF18-47A3-B3C9-CB19BC6558B6}"/>
              </a:ext>
            </a:extLst>
          </p:cNvPr>
          <p:cNvSpPr>
            <a:spLocks noGrp="1"/>
          </p:cNvSpPr>
          <p:nvPr>
            <p:ph type="dt" sz="half" idx="10"/>
          </p:nvPr>
        </p:nvSpPr>
        <p:spPr/>
        <p:txBody>
          <a:bodyPr/>
          <a:lstStyle/>
          <a:p>
            <a:fld id="{6362142B-6EDB-45A2-908F-16212A1AC8A2}" type="datetimeFigureOut">
              <a:rPr lang="en-US" smtClean="0"/>
              <a:t>9/26/2019</a:t>
            </a:fld>
            <a:endParaRPr lang="en-US"/>
          </a:p>
        </p:txBody>
      </p:sp>
      <p:sp>
        <p:nvSpPr>
          <p:cNvPr id="6" name="Footer Placeholder 5">
            <a:extLst>
              <a:ext uri="{FF2B5EF4-FFF2-40B4-BE49-F238E27FC236}">
                <a16:creationId xmlns:a16="http://schemas.microsoft.com/office/drawing/2014/main" xmlns="" id="{95E272FC-0FAE-4501-A020-3C892FCD0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9/26/2019</a:t>
            </a:fld>
            <a:endParaRPr lang="en-US"/>
          </a:p>
        </p:txBody>
      </p:sp>
      <p:sp>
        <p:nvSpPr>
          <p:cNvPr id="5" name="Footer Placeholder 4">
            <a:extLst>
              <a:ext uri="{FF2B5EF4-FFF2-40B4-BE49-F238E27FC236}">
                <a16:creationId xmlns:a16="http://schemas.microsoft.com/office/drawing/2014/main" xmlns=""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jw.org/en/publications/bible/study-bible/books/matthew/3/#v40003016-v40003017" TargetMode="External"/><Relationship Id="rId2" Type="http://schemas.openxmlformats.org/officeDocument/2006/relationships/hyperlink" Target="https://www.jw.org/en/publications/bible/study-bible/books/genesis/1/#v1001002" TargetMode="External"/><Relationship Id="rId1" Type="http://schemas.openxmlformats.org/officeDocument/2006/relationships/slideLayout" Target="../slideLayouts/slideLayout2.xml"/><Relationship Id="rId5" Type="http://schemas.openxmlformats.org/officeDocument/2006/relationships/hyperlink" Target="https://www.jw.org/en/publications/magazines/g200607/Is-the-Holy-Spirit-a-Person/#?insight[search_id]=f940b61a-19ae-4fb8-bd08-f80961135cb5&amp;insight[search_result_index]=4" TargetMode="External"/><Relationship Id="rId4" Type="http://schemas.openxmlformats.org/officeDocument/2006/relationships/hyperlink" Target="https://www.jw.org/en/publications/bible/study-bible/books/john/14/#v4301401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fairmormon.org/answers/Jesus_Christ/Brother_of_Satan#Question:_Do_Latter-day_Saints_consider_Jesus_to_be_the_brother_of_Satan" TargetMode="External"/><Relationship Id="rId2" Type="http://schemas.openxmlformats.org/officeDocument/2006/relationships/hyperlink" Target="https://www.jw.org/en/publications/books/bible-teach/who-is-michael-the-archangel-jesus/" TargetMode="External"/><Relationship Id="rId1" Type="http://schemas.openxmlformats.org/officeDocument/2006/relationships/slideLayout" Target="../slideLayouts/slideLayout2.xml"/><Relationship Id="rId4" Type="http://schemas.openxmlformats.org/officeDocument/2006/relationships/hyperlink" Target="https://www.fairmormon.org/answers/Jesus_Christ/Brother_of_Satan#Question:_Do_Latter-day_Saints_consider_Jesus_to_be_the_brother_of_Satan.3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jw.org/en/publications/magazines/wp20130301/resurrection-of-jesus/#footnote3" TargetMode="External"/><Relationship Id="rId2" Type="http://schemas.openxmlformats.org/officeDocument/2006/relationships/hyperlink" Target="https://www.jw.org/en/publications/bible/study-bible/books/romans/10/#v4501000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388C675E-0DEF-4D3B-9BF4-003A7B9B54B8}"/>
              </a:ext>
            </a:extLst>
          </p:cNvPr>
          <p:cNvSpPr>
            <a:spLocks noGrp="1"/>
          </p:cNvSpPr>
          <p:nvPr>
            <p:ph type="subTitle" idx="1"/>
          </p:nvPr>
        </p:nvSpPr>
        <p:spPr>
          <a:xfrm>
            <a:off x="233916" y="361507"/>
            <a:ext cx="11546958" cy="5949352"/>
          </a:xfrm>
        </p:spPr>
        <p:txBody>
          <a:bodyPr>
            <a:noAutofit/>
          </a:bodyPr>
          <a:lstStyle/>
          <a:p>
            <a:r>
              <a:rPr lang="en-US" sz="5400" dirty="0"/>
              <a:t>Thrive Discipleship &amp; Apologetics</a:t>
            </a:r>
          </a:p>
          <a:p>
            <a:pPr>
              <a:lnSpc>
                <a:spcPct val="100000"/>
              </a:lnSpc>
            </a:pPr>
            <a:r>
              <a:rPr lang="en-US" dirty="0"/>
              <a:t>Proverbs 11</a:t>
            </a:r>
          </a:p>
          <a:p>
            <a:pPr>
              <a:lnSpc>
                <a:spcPct val="100000"/>
              </a:lnSpc>
            </a:pPr>
            <a:r>
              <a:rPr lang="en-US" dirty="0"/>
              <a:t>28 Those who trust in their riches will fall,                                                                                                        but the righteous will </a:t>
            </a:r>
            <a:r>
              <a:rPr lang="en-US" b="1" dirty="0"/>
              <a:t>thrive</a:t>
            </a:r>
            <a:r>
              <a:rPr lang="en-US" dirty="0"/>
              <a:t> like a green leaf.</a:t>
            </a:r>
          </a:p>
          <a:p>
            <a:pPr>
              <a:lnSpc>
                <a:spcPct val="100000"/>
              </a:lnSpc>
            </a:pPr>
            <a:r>
              <a:rPr lang="en-US" dirty="0"/>
              <a:t>Jude</a:t>
            </a:r>
          </a:p>
          <a:p>
            <a:pPr>
              <a:lnSpc>
                <a:spcPct val="100000"/>
              </a:lnSpc>
            </a:pPr>
            <a:r>
              <a:rPr lang="en-US" dirty="0"/>
              <a:t>3</a:t>
            </a:r>
            <a:r>
              <a:rPr lang="en-US" b="1" dirty="0"/>
              <a:t> </a:t>
            </a:r>
            <a:r>
              <a:rPr lang="en-US" dirty="0"/>
              <a:t>Beloved, while I was very diligent to write to you concerning our common salvation, I found it necessary to write to you exhorting you to </a:t>
            </a:r>
            <a:r>
              <a:rPr lang="en-US" b="1" dirty="0"/>
              <a:t>contend earnestly for the faith </a:t>
            </a:r>
            <a:r>
              <a:rPr lang="en-US" dirty="0"/>
              <a:t>which was </a:t>
            </a:r>
            <a:r>
              <a:rPr lang="en-US" b="1" u="sng" dirty="0"/>
              <a:t>once for all </a:t>
            </a:r>
            <a:r>
              <a:rPr lang="en-US" dirty="0"/>
              <a:t>delivered to the saints.</a:t>
            </a:r>
          </a:p>
          <a:p>
            <a:pPr>
              <a:lnSpc>
                <a:spcPct val="100000"/>
              </a:lnSpc>
            </a:pPr>
            <a:r>
              <a:rPr lang="en-US" sz="5400" b="1" dirty="0"/>
              <a:t>How To Talk with People Who Knock on your door.</a:t>
            </a:r>
            <a:endParaRPr lang="en-US" b="1" dirty="0"/>
          </a:p>
          <a:p>
            <a:endParaRPr lang="en-US" sz="3600" dirty="0"/>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27E1DC7-5B77-4482-B647-6EBA7D9E4AFA}"/>
              </a:ext>
            </a:extLst>
          </p:cNvPr>
          <p:cNvSpPr>
            <a:spLocks noGrp="1"/>
          </p:cNvSpPr>
          <p:nvPr>
            <p:ph idx="1"/>
          </p:nvPr>
        </p:nvSpPr>
        <p:spPr>
          <a:xfrm>
            <a:off x="331303" y="304800"/>
            <a:ext cx="11476383" cy="6268278"/>
          </a:xfrm>
        </p:spPr>
        <p:txBody>
          <a:bodyPr/>
          <a:lstStyle/>
          <a:p>
            <a:pPr marL="0" indent="0">
              <a:buNone/>
            </a:pPr>
            <a:r>
              <a:rPr lang="en-US" dirty="0"/>
              <a:t>In </a:t>
            </a:r>
            <a:r>
              <a:rPr lang="en-US" b="1" dirty="0"/>
              <a:t>Jehovah Witness </a:t>
            </a:r>
            <a:r>
              <a:rPr lang="en-US" b="1" dirty="0" smtClean="0"/>
              <a:t>Doctrine: </a:t>
            </a:r>
            <a:r>
              <a:rPr lang="en-US" dirty="0"/>
              <a:t>The Holy Spirit is not a person</a:t>
            </a:r>
          </a:p>
          <a:p>
            <a:pPr marL="0" indent="0">
              <a:buNone/>
            </a:pPr>
            <a:r>
              <a:rPr lang="en-US" i="1" dirty="0"/>
              <a:t>“Is the Holy Spirit a Person?</a:t>
            </a:r>
          </a:p>
          <a:p>
            <a:pPr marL="0" indent="0">
              <a:buNone/>
            </a:pPr>
            <a:r>
              <a:rPr lang="en-US" i="1" dirty="0"/>
              <a:t>The Bible’s Viewpoint</a:t>
            </a:r>
          </a:p>
          <a:p>
            <a:pPr marL="0" indent="0">
              <a:buNone/>
            </a:pPr>
            <a:r>
              <a:rPr lang="en-US" i="1" dirty="0"/>
              <a:t>Is the Holy Spirit a Person?</a:t>
            </a:r>
          </a:p>
          <a:p>
            <a:pPr marL="0" indent="0">
              <a:buNone/>
            </a:pPr>
            <a:r>
              <a:rPr lang="en-US" i="1" dirty="0"/>
              <a:t>WHAT is God’s holy spirit? In its opening words, the Bible speaks of the holy spirit​—also rendered “God’s active force”—​as “moving to and </a:t>
            </a:r>
            <a:r>
              <a:rPr lang="en-US" i="1" dirty="0" err="1"/>
              <a:t>fro</a:t>
            </a:r>
            <a:r>
              <a:rPr lang="en-US" i="1" dirty="0"/>
              <a:t> over the surface of the waters.” (</a:t>
            </a:r>
            <a:r>
              <a:rPr lang="en-US" i="1" dirty="0">
                <a:hlinkClick r:id="rId2"/>
              </a:rPr>
              <a:t>Genesis 1:2</a:t>
            </a:r>
            <a:r>
              <a:rPr lang="en-US" i="1" dirty="0"/>
              <a:t>) In the account of Jesus’ baptism, while God is described as being in “the heavens,” the holy spirit appears “descending like a dove” upon Jesus. (</a:t>
            </a:r>
            <a:r>
              <a:rPr lang="en-US" i="1" dirty="0">
                <a:hlinkClick r:id="rId3"/>
              </a:rPr>
              <a:t>Matthew 3:16, 17</a:t>
            </a:r>
            <a:r>
              <a:rPr lang="en-US" i="1" dirty="0"/>
              <a:t>) Additionally, Jesus spoke of the holy spirit as a “helper.”​—</a:t>
            </a:r>
            <a:r>
              <a:rPr lang="en-US" i="1" dirty="0">
                <a:hlinkClick r:id="rId4"/>
              </a:rPr>
              <a:t>John 14:16</a:t>
            </a:r>
            <a:r>
              <a:rPr lang="en-US" i="1" dirty="0"/>
              <a:t>.”</a:t>
            </a:r>
          </a:p>
          <a:p>
            <a:pPr marL="0" indent="0">
              <a:buNone/>
            </a:pPr>
            <a:r>
              <a:rPr lang="en-US" dirty="0">
                <a:hlinkClick r:id="rId5"/>
              </a:rPr>
              <a:t>https://www.jw.org/en/publications/magazines/g200607/Is-the-Holy-Spirit-a-Person/#?insight[search_id]=f940b61a-19ae-4fb8-bd08-f80961135cb5&amp;insight[search_result_index]=4</a:t>
            </a:r>
            <a:r>
              <a:rPr lang="en-US" dirty="0"/>
              <a:t> (Retrieved 09/25/2019</a:t>
            </a:r>
          </a:p>
        </p:txBody>
      </p:sp>
    </p:spTree>
    <p:extLst>
      <p:ext uri="{BB962C8B-B14F-4D97-AF65-F5344CB8AC3E}">
        <p14:creationId xmlns:p14="http://schemas.microsoft.com/office/powerpoint/2010/main" val="1511421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09180CF-6626-49A6-9671-ECE2BDAAEBBE}"/>
              </a:ext>
            </a:extLst>
          </p:cNvPr>
          <p:cNvSpPr>
            <a:spLocks noGrp="1"/>
          </p:cNvSpPr>
          <p:nvPr>
            <p:ph idx="1"/>
          </p:nvPr>
        </p:nvSpPr>
        <p:spPr>
          <a:xfrm>
            <a:off x="410817" y="437322"/>
            <a:ext cx="11158331" cy="6042991"/>
          </a:xfrm>
        </p:spPr>
        <p:txBody>
          <a:bodyPr/>
          <a:lstStyle/>
          <a:p>
            <a:pPr marL="0" indent="0">
              <a:buNone/>
            </a:pPr>
            <a:r>
              <a:rPr lang="en-US" dirty="0"/>
              <a:t>What do you do when one of these comes to your door?  </a:t>
            </a:r>
          </a:p>
          <a:p>
            <a:pPr marL="0" indent="0">
              <a:buNone/>
            </a:pPr>
            <a:r>
              <a:rPr lang="en-US" b="1" dirty="0"/>
              <a:t>Do pray </a:t>
            </a:r>
            <a:r>
              <a:rPr lang="en-US" dirty="0"/>
              <a:t>a head of time for opportunities to witness to others. </a:t>
            </a:r>
          </a:p>
          <a:p>
            <a:pPr marL="0" indent="0">
              <a:buNone/>
            </a:pPr>
            <a:r>
              <a:rPr lang="en-US" b="1" dirty="0"/>
              <a:t>Do be prepared </a:t>
            </a:r>
            <a:r>
              <a:rPr lang="en-US" dirty="0"/>
              <a:t>to witness to others.  </a:t>
            </a:r>
          </a:p>
          <a:p>
            <a:pPr marL="0" indent="0">
              <a:buNone/>
            </a:pPr>
            <a:r>
              <a:rPr lang="en-US" dirty="0"/>
              <a:t>When it comes to people in some in a Cult or aberrant “Christian” group </a:t>
            </a:r>
            <a:r>
              <a:rPr lang="en-US" b="1" dirty="0"/>
              <a:t>Do be prepared enough</a:t>
            </a:r>
            <a:r>
              <a:rPr lang="en-US" dirty="0"/>
              <a:t> to answer them from the Scriptures, and be well read up enough where you can ask questions about what they believe. </a:t>
            </a:r>
          </a:p>
          <a:p>
            <a:pPr marL="0" indent="0">
              <a:buNone/>
            </a:pPr>
            <a:r>
              <a:rPr lang="en-US" b="1" dirty="0"/>
              <a:t>Do not </a:t>
            </a:r>
            <a:r>
              <a:rPr lang="en-US" dirty="0"/>
              <a:t>make up answers, or misquote scripture.  If you don’t have an answer, just tell them  “I don’t know but I will find out.”  </a:t>
            </a:r>
          </a:p>
          <a:p>
            <a:pPr marL="0" indent="0">
              <a:buNone/>
            </a:pPr>
            <a:r>
              <a:rPr lang="en-US" b="1" dirty="0"/>
              <a:t>Do not </a:t>
            </a:r>
            <a:r>
              <a:rPr lang="en-US" dirty="0"/>
              <a:t>go through some ritual or other thing they want you to commit to as this is a means to bring you into their organization. </a:t>
            </a:r>
          </a:p>
          <a:p>
            <a:pPr marL="0" indent="0">
              <a:buNone/>
            </a:pPr>
            <a:r>
              <a:rPr lang="en-US" dirty="0"/>
              <a:t>If you are unsure in your own faith </a:t>
            </a:r>
            <a:r>
              <a:rPr lang="en-US" b="1" dirty="0"/>
              <a:t>Do Not </a:t>
            </a:r>
            <a:r>
              <a:rPr lang="en-US" dirty="0"/>
              <a:t>let them in.  Tell them to have a good day and shut the door.   </a:t>
            </a:r>
          </a:p>
          <a:p>
            <a:pPr marL="0" indent="0">
              <a:buNone/>
            </a:pPr>
            <a:r>
              <a:rPr lang="en-US" b="1" dirty="0"/>
              <a:t>Do let the outcome belong to God.</a:t>
            </a:r>
            <a:r>
              <a:rPr lang="en-US" dirty="0"/>
              <a:t> </a:t>
            </a:r>
          </a:p>
        </p:txBody>
      </p:sp>
    </p:spTree>
    <p:extLst>
      <p:ext uri="{BB962C8B-B14F-4D97-AF65-F5344CB8AC3E}">
        <p14:creationId xmlns:p14="http://schemas.microsoft.com/office/powerpoint/2010/main" val="2931646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5287F3-CEEF-4859-9CD1-B19BDAACBA63}"/>
              </a:ext>
            </a:extLst>
          </p:cNvPr>
          <p:cNvSpPr>
            <a:spLocks noGrp="1"/>
          </p:cNvSpPr>
          <p:nvPr>
            <p:ph idx="1"/>
          </p:nvPr>
        </p:nvSpPr>
        <p:spPr>
          <a:xfrm>
            <a:off x="384313" y="397564"/>
            <a:ext cx="11277600" cy="6135757"/>
          </a:xfrm>
        </p:spPr>
        <p:txBody>
          <a:bodyPr>
            <a:normAutofit/>
          </a:bodyPr>
          <a:lstStyle/>
          <a:p>
            <a:pPr marL="0" indent="0">
              <a:buNone/>
            </a:pPr>
            <a:r>
              <a:rPr lang="en-US" dirty="0"/>
              <a:t>Both the Jehovah Witness and the Mormon, if asked will tell you that they believe Jesus died for their sins.  The issues is </a:t>
            </a:r>
            <a:r>
              <a:rPr lang="en-US" b="1" dirty="0"/>
              <a:t>what Jesus are they talking about?  Rather who is Jesus to them? </a:t>
            </a:r>
          </a:p>
          <a:p>
            <a:pPr marL="0" indent="0">
              <a:buNone/>
            </a:pPr>
            <a:r>
              <a:rPr lang="en-US" dirty="0"/>
              <a:t>To the Jehovah Witness Jesus is Michael the Arch Angel.</a:t>
            </a:r>
          </a:p>
          <a:p>
            <a:pPr marL="0" indent="0">
              <a:buNone/>
            </a:pPr>
            <a:r>
              <a:rPr lang="en-US" dirty="0"/>
              <a:t>“the Bible indicates that Michael is another name for Jesus Christ, before and after his life on earth.”</a:t>
            </a:r>
          </a:p>
          <a:p>
            <a:pPr marL="0" indent="0">
              <a:buNone/>
            </a:pPr>
            <a:r>
              <a:rPr lang="en-US" dirty="0">
                <a:hlinkClick r:id="rId2"/>
              </a:rPr>
              <a:t>https://www.jw.org/en/publications/books/bible-teach/who-is-michael-the-archangel-jesus/</a:t>
            </a:r>
            <a:endParaRPr lang="en-US" dirty="0"/>
          </a:p>
          <a:p>
            <a:pPr marL="0" indent="0">
              <a:buNone/>
            </a:pPr>
            <a:r>
              <a:rPr lang="en-US" dirty="0"/>
              <a:t>To the Mormon Jesus is the spirit brother of Lucifer.                                                 “Jesus, Satan, and all humanity share God the Father as their spiritual sire.”</a:t>
            </a:r>
          </a:p>
          <a:p>
            <a:pPr marL="0" indent="0">
              <a:buNone/>
            </a:pPr>
            <a:r>
              <a:rPr lang="en-US" dirty="0">
                <a:hlinkClick r:id="rId3"/>
              </a:rPr>
              <a:t>https://www.fairmormon.org/answers/Jesus_Christ/Brother_of_Satan#Question:_Do_Latter-day_Saints_consider_Jesus_to_be_the_brother_of_Satan</a:t>
            </a:r>
            <a:r>
              <a:rPr lang="en-US" dirty="0">
                <a:hlinkClick r:id="rId4"/>
              </a:rPr>
              <a:t>.</a:t>
            </a:r>
          </a:p>
          <a:p>
            <a:pPr marL="0" indent="0">
              <a:buNone/>
            </a:pPr>
            <a:r>
              <a:rPr lang="en-US" dirty="0">
                <a:hlinkClick r:id="rId4"/>
              </a:rPr>
              <a:t>3F</a:t>
            </a:r>
            <a:endParaRPr lang="en-US" dirty="0"/>
          </a:p>
        </p:txBody>
      </p:sp>
    </p:spTree>
    <p:extLst>
      <p:ext uri="{BB962C8B-B14F-4D97-AF65-F5344CB8AC3E}">
        <p14:creationId xmlns:p14="http://schemas.microsoft.com/office/powerpoint/2010/main" val="4021792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D1386C-AD31-4A2D-A903-8E8177663DA6}"/>
              </a:ext>
            </a:extLst>
          </p:cNvPr>
          <p:cNvSpPr>
            <a:spLocks noGrp="1"/>
          </p:cNvSpPr>
          <p:nvPr>
            <p:ph idx="1"/>
          </p:nvPr>
        </p:nvSpPr>
        <p:spPr>
          <a:xfrm>
            <a:off x="450574" y="450574"/>
            <a:ext cx="11317356" cy="6082748"/>
          </a:xfrm>
        </p:spPr>
        <p:txBody>
          <a:bodyPr>
            <a:normAutofit fontScale="92500" lnSpcReduction="10000"/>
          </a:bodyPr>
          <a:lstStyle/>
          <a:p>
            <a:pPr marL="0" indent="0">
              <a:buNone/>
            </a:pPr>
            <a:r>
              <a:rPr lang="en-US" dirty="0"/>
              <a:t>The Doctrine of the Trinity state “In the nature of the one true God are the three persons the Father, the Son, and the Holy Spirit.”  </a:t>
            </a:r>
          </a:p>
          <a:p>
            <a:pPr marL="0" indent="0">
              <a:buNone/>
            </a:pPr>
            <a:r>
              <a:rPr lang="en-US" dirty="0"/>
              <a:t>Genesis 1</a:t>
            </a:r>
          </a:p>
          <a:p>
            <a:pPr marL="0" indent="0">
              <a:buNone/>
            </a:pPr>
            <a:r>
              <a:rPr lang="en-US" dirty="0"/>
              <a:t>1 In the beginning God (</a:t>
            </a:r>
            <a:r>
              <a:rPr lang="he-IL" dirty="0"/>
              <a:t>אֵת</a:t>
            </a:r>
            <a:r>
              <a:rPr lang="en-US" dirty="0"/>
              <a:t>) created the heavens and the earth.</a:t>
            </a:r>
          </a:p>
          <a:p>
            <a:pPr marL="0" indent="0">
              <a:buNone/>
            </a:pPr>
            <a:r>
              <a:rPr lang="en-US" dirty="0"/>
              <a:t>John 1</a:t>
            </a:r>
          </a:p>
          <a:p>
            <a:pPr marL="0" indent="0">
              <a:buNone/>
            </a:pPr>
            <a:r>
              <a:rPr lang="en-US" dirty="0"/>
              <a:t>1 In the beginning was the Word, and the Word was with God, and the Word was God. </a:t>
            </a:r>
          </a:p>
          <a:p>
            <a:pPr marL="0" indent="0">
              <a:buNone/>
            </a:pPr>
            <a:r>
              <a:rPr lang="en-US" dirty="0"/>
              <a:t>2 He was in the beginning with God. </a:t>
            </a:r>
          </a:p>
          <a:p>
            <a:pPr marL="0" indent="0">
              <a:buNone/>
            </a:pPr>
            <a:r>
              <a:rPr lang="en-US" dirty="0"/>
              <a:t>3 All things were made through Him, and without Him nothing was made that was made. </a:t>
            </a:r>
          </a:p>
          <a:p>
            <a:pPr marL="0" indent="0">
              <a:buNone/>
            </a:pPr>
            <a:r>
              <a:rPr lang="en-US" dirty="0"/>
              <a:t>4 In Him was life, and the life was the light of men. </a:t>
            </a:r>
          </a:p>
          <a:p>
            <a:pPr marL="0" indent="0">
              <a:buNone/>
            </a:pPr>
            <a:r>
              <a:rPr lang="en-US" dirty="0"/>
              <a:t>5 And the light shines in the darkness, and the darkness did not comprehend it.</a:t>
            </a:r>
          </a:p>
          <a:p>
            <a:pPr marL="0" indent="0">
              <a:buNone/>
            </a:pPr>
            <a:r>
              <a:rPr lang="en-US" dirty="0"/>
              <a:t>14 And the Word became flesh and dwelt among us, and we beheld His glory, the glory as of the only begotten of the Father, full of grace and truth.</a:t>
            </a:r>
          </a:p>
          <a:p>
            <a:pPr marL="0" indent="0">
              <a:buNone/>
            </a:pPr>
            <a:endParaRPr lang="en-US" dirty="0"/>
          </a:p>
        </p:txBody>
      </p:sp>
    </p:spTree>
    <p:extLst>
      <p:ext uri="{BB962C8B-B14F-4D97-AF65-F5344CB8AC3E}">
        <p14:creationId xmlns:p14="http://schemas.microsoft.com/office/powerpoint/2010/main" val="2692209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8249CC-FFD3-4A45-9A42-1B778571BFCD}"/>
              </a:ext>
            </a:extLst>
          </p:cNvPr>
          <p:cNvSpPr>
            <a:spLocks noGrp="1"/>
          </p:cNvSpPr>
          <p:nvPr>
            <p:ph idx="1"/>
          </p:nvPr>
        </p:nvSpPr>
        <p:spPr>
          <a:xfrm>
            <a:off x="404734" y="449704"/>
            <a:ext cx="11137692" cy="5906125"/>
          </a:xfrm>
        </p:spPr>
        <p:txBody>
          <a:bodyPr>
            <a:normAutofit lnSpcReduction="10000"/>
          </a:bodyPr>
          <a:lstStyle/>
          <a:p>
            <a:pPr marL="0" indent="0">
              <a:buNone/>
            </a:pPr>
            <a:r>
              <a:rPr lang="en-US" sz="3600" b="1" dirty="0"/>
              <a:t>Genesis 1</a:t>
            </a:r>
          </a:p>
          <a:p>
            <a:pPr marL="0" indent="0">
              <a:buNone/>
            </a:pPr>
            <a:r>
              <a:rPr lang="en-US" sz="3600" b="1" dirty="0"/>
              <a:t>26 </a:t>
            </a:r>
            <a:r>
              <a:rPr lang="en-US" sz="3600" dirty="0"/>
              <a:t>Then God said, </a:t>
            </a:r>
            <a:r>
              <a:rPr lang="en-US" sz="3600" b="1" dirty="0"/>
              <a:t>“</a:t>
            </a:r>
            <a:r>
              <a:rPr lang="en-US" sz="3600" b="1" u="sng" dirty="0"/>
              <a:t>Let Us make man in Our image</a:t>
            </a:r>
            <a:r>
              <a:rPr lang="en-US" sz="3600" b="1" dirty="0"/>
              <a:t>, </a:t>
            </a:r>
            <a:r>
              <a:rPr lang="en-US" sz="3600" b="1" u="sng" dirty="0"/>
              <a:t>according to Our likeness</a:t>
            </a:r>
            <a:r>
              <a:rPr lang="en-US" sz="3600" b="1" dirty="0"/>
              <a:t>;</a:t>
            </a:r>
            <a:r>
              <a:rPr lang="en-US" sz="3600" dirty="0"/>
              <a:t> let them have dominion over the fish of the sea, over the birds of the air, and over the cattle, over all the earth and over every creeping thing that creeps on the earth.” </a:t>
            </a:r>
          </a:p>
          <a:p>
            <a:pPr marL="0" indent="0">
              <a:buNone/>
            </a:pPr>
            <a:r>
              <a:rPr lang="en-US" sz="3600" b="1" dirty="0"/>
              <a:t>27 So God created man in </a:t>
            </a:r>
            <a:r>
              <a:rPr lang="en-US" sz="3600" b="1" u="sng" dirty="0"/>
              <a:t>His </a:t>
            </a:r>
            <a:r>
              <a:rPr lang="en-US" sz="3600" b="1" i="1" u="sng" dirty="0"/>
              <a:t>own</a:t>
            </a:r>
            <a:r>
              <a:rPr lang="en-US" sz="3600" b="1" u="sng" dirty="0"/>
              <a:t> image</a:t>
            </a:r>
            <a:r>
              <a:rPr lang="en-US" sz="3600" b="1" dirty="0"/>
              <a:t>; in the image of God He created him; male and female He created them.</a:t>
            </a:r>
            <a:r>
              <a:rPr lang="en-US" sz="3600" dirty="0"/>
              <a:t> </a:t>
            </a:r>
          </a:p>
          <a:p>
            <a:pPr marL="0" indent="0">
              <a:buNone/>
            </a:pPr>
            <a:r>
              <a:rPr lang="en-US" sz="3600" b="1" dirty="0"/>
              <a:t>28 </a:t>
            </a:r>
            <a:r>
              <a:rPr lang="en-US" sz="3600" dirty="0"/>
              <a:t>Then God blessed them, and God said to them, “Be fruitful and multiply; fill the earth and subdue it; have dominion over the fish of the sea, over the birds of the air, and over every living thing that moves on the earth.”</a:t>
            </a:r>
          </a:p>
        </p:txBody>
      </p:sp>
    </p:spTree>
    <p:extLst>
      <p:ext uri="{BB962C8B-B14F-4D97-AF65-F5344CB8AC3E}">
        <p14:creationId xmlns:p14="http://schemas.microsoft.com/office/powerpoint/2010/main" val="2563101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2412AAD-36F9-4142-80B9-AA79B9490DF1}"/>
              </a:ext>
            </a:extLst>
          </p:cNvPr>
          <p:cNvSpPr>
            <a:spLocks noGrp="1"/>
          </p:cNvSpPr>
          <p:nvPr>
            <p:ph idx="1"/>
          </p:nvPr>
        </p:nvSpPr>
        <p:spPr>
          <a:xfrm>
            <a:off x="479685" y="419725"/>
            <a:ext cx="11167672" cy="6086006"/>
          </a:xfrm>
        </p:spPr>
        <p:txBody>
          <a:bodyPr/>
          <a:lstStyle/>
          <a:p>
            <a:pPr marL="0" indent="0">
              <a:buNone/>
            </a:pPr>
            <a:r>
              <a:rPr lang="en-US" b="1" dirty="0"/>
              <a:t>The </a:t>
            </a:r>
            <a:r>
              <a:rPr lang="en-US" b="1" dirty="0" smtClean="0"/>
              <a:t>Birth </a:t>
            </a:r>
            <a:r>
              <a:rPr lang="en-US" b="1" dirty="0"/>
              <a:t>of Jesus</a:t>
            </a:r>
          </a:p>
          <a:p>
            <a:pPr marL="0" indent="0">
              <a:buNone/>
            </a:pPr>
            <a:r>
              <a:rPr lang="en-US" b="1" dirty="0"/>
              <a:t>Luke 1</a:t>
            </a:r>
          </a:p>
          <a:p>
            <a:pPr marL="0" indent="0">
              <a:buNone/>
            </a:pPr>
            <a:r>
              <a:rPr lang="en-US" b="1" dirty="0"/>
              <a:t>35</a:t>
            </a:r>
            <a:r>
              <a:rPr lang="en-US" dirty="0"/>
              <a:t> And the angel answered and said to her, "The Holy Spirit will come upon you, and the power of the Highest will overshadow you; therefore, also, that Holy One who is to be born will be called the Son of God.</a:t>
            </a:r>
          </a:p>
          <a:p>
            <a:pPr marL="0" indent="0">
              <a:buNone/>
            </a:pPr>
            <a:endParaRPr lang="en-US" dirty="0"/>
          </a:p>
          <a:p>
            <a:pPr marL="0" indent="0">
              <a:buNone/>
            </a:pPr>
            <a:r>
              <a:rPr lang="en-US" b="1" dirty="0" smtClean="0"/>
              <a:t>Isaiah </a:t>
            </a:r>
            <a:r>
              <a:rPr lang="en-US" b="1" dirty="0"/>
              <a:t>9</a:t>
            </a:r>
          </a:p>
          <a:p>
            <a:pPr marL="0" indent="0">
              <a:buNone/>
            </a:pPr>
            <a:r>
              <a:rPr lang="en-US" b="1" dirty="0"/>
              <a:t>6</a:t>
            </a:r>
            <a:r>
              <a:rPr lang="en-US" dirty="0"/>
              <a:t> For unto us a Child is born, Unto us a Son is given; And the government will be upon His shoulder. And His name will be called Wonderful, Counselor, Mighty God, Everlasting Father, Prince of Peace.</a:t>
            </a:r>
          </a:p>
          <a:p>
            <a:pPr marL="0" indent="0">
              <a:buNone/>
            </a:pPr>
            <a:endParaRPr lang="en-US" dirty="0"/>
          </a:p>
        </p:txBody>
      </p:sp>
    </p:spTree>
    <p:extLst>
      <p:ext uri="{BB962C8B-B14F-4D97-AF65-F5344CB8AC3E}">
        <p14:creationId xmlns:p14="http://schemas.microsoft.com/office/powerpoint/2010/main" val="2152717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75670CD-63C1-477A-AAEE-E330DC09B343}"/>
              </a:ext>
            </a:extLst>
          </p:cNvPr>
          <p:cNvSpPr>
            <a:spLocks noGrp="1"/>
          </p:cNvSpPr>
          <p:nvPr>
            <p:ph idx="1"/>
          </p:nvPr>
        </p:nvSpPr>
        <p:spPr>
          <a:xfrm>
            <a:off x="397565" y="463826"/>
            <a:ext cx="11224592" cy="6042991"/>
          </a:xfrm>
        </p:spPr>
        <p:txBody>
          <a:bodyPr/>
          <a:lstStyle/>
          <a:p>
            <a:pPr marL="0" indent="0">
              <a:buNone/>
            </a:pPr>
            <a:r>
              <a:rPr lang="en-US" dirty="0"/>
              <a:t>What is a Christian Cult?  </a:t>
            </a:r>
          </a:p>
          <a:p>
            <a:pPr marL="0" indent="0">
              <a:buNone/>
            </a:pPr>
            <a:endParaRPr lang="en-US" dirty="0"/>
          </a:p>
          <a:p>
            <a:pPr marL="0" indent="0">
              <a:buNone/>
            </a:pPr>
            <a:endParaRPr lang="en-US" dirty="0"/>
          </a:p>
          <a:p>
            <a:pPr marL="0" indent="0">
              <a:buNone/>
            </a:pPr>
            <a:endParaRPr lang="en-US" dirty="0"/>
          </a:p>
          <a:p>
            <a:pPr marL="0" indent="0">
              <a:buNone/>
            </a:pPr>
            <a:r>
              <a:rPr lang="en-US" dirty="0"/>
              <a:t>Walter Martin in his Book the Kingdom of the Cults defines a Cult as: </a:t>
            </a:r>
          </a:p>
          <a:p>
            <a:pPr marL="0" indent="0">
              <a:buNone/>
            </a:pPr>
            <a:r>
              <a:rPr lang="en-US" dirty="0"/>
              <a:t>"a group of people gathered about a specific person—or person’s misinterpretation of the Bible",</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875881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72165A9-87ED-470C-9793-50B8A17D9068}"/>
              </a:ext>
            </a:extLst>
          </p:cNvPr>
          <p:cNvSpPr>
            <a:spLocks noGrp="1"/>
          </p:cNvSpPr>
          <p:nvPr>
            <p:ph idx="1"/>
          </p:nvPr>
        </p:nvSpPr>
        <p:spPr>
          <a:xfrm>
            <a:off x="463825" y="424070"/>
            <a:ext cx="11198087" cy="6029739"/>
          </a:xfrm>
        </p:spPr>
        <p:txBody>
          <a:bodyPr>
            <a:normAutofit/>
          </a:bodyPr>
          <a:lstStyle/>
          <a:p>
            <a:pPr marL="0" indent="0">
              <a:buNone/>
            </a:pPr>
            <a:r>
              <a:rPr lang="en-US" sz="3600" dirty="0"/>
              <a:t>Why does it matter if talk with people who come to our door?  One of the marks of the end times is deception.  Deception comes in many forms, Jesus deals with one here.  Other people clamming to be the Christ.</a:t>
            </a:r>
          </a:p>
          <a:p>
            <a:pPr marL="0" indent="0">
              <a:buNone/>
            </a:pPr>
            <a:endParaRPr lang="en-US" sz="3600" b="1" dirty="0"/>
          </a:p>
          <a:p>
            <a:pPr marL="0" indent="0">
              <a:buNone/>
            </a:pPr>
            <a:r>
              <a:rPr lang="en-US" sz="3600" b="1" dirty="0"/>
              <a:t>Matthew 24</a:t>
            </a:r>
          </a:p>
          <a:p>
            <a:pPr marL="0" indent="0">
              <a:buNone/>
            </a:pPr>
            <a:r>
              <a:rPr lang="en-US" sz="3600" b="1" dirty="0"/>
              <a:t>4 </a:t>
            </a:r>
            <a:r>
              <a:rPr lang="en-US" sz="3600" dirty="0"/>
              <a:t>And Jesus answered and said to them: “Take heed that no one deceives you. </a:t>
            </a:r>
          </a:p>
          <a:p>
            <a:pPr marL="0" indent="0">
              <a:buNone/>
            </a:pPr>
            <a:r>
              <a:rPr lang="en-US" sz="3600" b="1" dirty="0"/>
              <a:t>5 </a:t>
            </a:r>
            <a:r>
              <a:rPr lang="en-US" sz="3600" dirty="0"/>
              <a:t>For many will come in My name, saying, ‘I am the Christ,’ and will </a:t>
            </a:r>
            <a:r>
              <a:rPr lang="en-US" sz="3600" b="1" u="sng" dirty="0"/>
              <a:t>deceive many.</a:t>
            </a:r>
          </a:p>
          <a:p>
            <a:pPr marL="0" indent="0">
              <a:buNone/>
            </a:pPr>
            <a:endParaRPr lang="en-US" dirty="0"/>
          </a:p>
        </p:txBody>
      </p:sp>
    </p:spTree>
    <p:extLst>
      <p:ext uri="{BB962C8B-B14F-4D97-AF65-F5344CB8AC3E}">
        <p14:creationId xmlns:p14="http://schemas.microsoft.com/office/powerpoint/2010/main" val="2969474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EDFA9C-3E85-4D63-8B05-94E81E45344A}"/>
              </a:ext>
            </a:extLst>
          </p:cNvPr>
          <p:cNvSpPr>
            <a:spLocks noGrp="1"/>
          </p:cNvSpPr>
          <p:nvPr>
            <p:ph idx="1"/>
          </p:nvPr>
        </p:nvSpPr>
        <p:spPr>
          <a:xfrm>
            <a:off x="397565" y="410816"/>
            <a:ext cx="11277600" cy="6109253"/>
          </a:xfrm>
        </p:spPr>
        <p:txBody>
          <a:bodyPr>
            <a:normAutofit/>
          </a:bodyPr>
          <a:lstStyle/>
          <a:p>
            <a:pPr marL="0" indent="0">
              <a:buNone/>
            </a:pPr>
            <a:endParaRPr lang="en-US" sz="3600" b="1" dirty="0"/>
          </a:p>
          <a:p>
            <a:pPr marL="0" indent="0">
              <a:buNone/>
            </a:pPr>
            <a:r>
              <a:rPr lang="en-US" sz="3600" b="1" dirty="0"/>
              <a:t>Colossians 2</a:t>
            </a:r>
          </a:p>
          <a:p>
            <a:pPr marL="0" indent="0">
              <a:buNone/>
            </a:pPr>
            <a:r>
              <a:rPr lang="en-US" sz="3600" b="1" dirty="0"/>
              <a:t>8 Beware </a:t>
            </a:r>
            <a:r>
              <a:rPr lang="en-US" sz="3600" dirty="0"/>
              <a:t>lest anyone cheat you (take you captive) through philosophy and </a:t>
            </a:r>
            <a:r>
              <a:rPr lang="en-US" sz="3600" b="1" dirty="0"/>
              <a:t>empty deceit</a:t>
            </a:r>
            <a:r>
              <a:rPr lang="en-US" sz="3600" dirty="0"/>
              <a:t>, according to the tradition of men, according to the basic principles of the world, and not according to Christ. </a:t>
            </a:r>
          </a:p>
          <a:p>
            <a:pPr marL="0" indent="0">
              <a:buNone/>
            </a:pPr>
            <a:r>
              <a:rPr lang="en-US" sz="3600" b="1" dirty="0"/>
              <a:t>9 </a:t>
            </a:r>
            <a:r>
              <a:rPr lang="en-US" sz="3600" dirty="0"/>
              <a:t>For in Him dwells all the </a:t>
            </a:r>
            <a:r>
              <a:rPr lang="en-US" sz="3600" b="1" dirty="0"/>
              <a:t>fullness of the Godhead</a:t>
            </a:r>
            <a:r>
              <a:rPr lang="en-US" sz="3600" dirty="0"/>
              <a:t> </a:t>
            </a:r>
            <a:r>
              <a:rPr lang="en-US" sz="3600" b="1" dirty="0"/>
              <a:t>bodily</a:t>
            </a:r>
            <a:r>
              <a:rPr lang="en-US" sz="3600" dirty="0"/>
              <a:t>; </a:t>
            </a:r>
          </a:p>
          <a:p>
            <a:pPr marL="0" indent="0">
              <a:buNone/>
            </a:pPr>
            <a:r>
              <a:rPr lang="en-US" sz="3600" b="1" dirty="0"/>
              <a:t>10 </a:t>
            </a:r>
            <a:r>
              <a:rPr lang="en-US" sz="3600" dirty="0"/>
              <a:t>and you are complete in Him, who is the head of all principality and power.</a:t>
            </a:r>
          </a:p>
        </p:txBody>
      </p:sp>
    </p:spTree>
    <p:extLst>
      <p:ext uri="{BB962C8B-B14F-4D97-AF65-F5344CB8AC3E}">
        <p14:creationId xmlns:p14="http://schemas.microsoft.com/office/powerpoint/2010/main" val="312620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72165A9-87ED-470C-9793-50B8A17D9068}"/>
              </a:ext>
            </a:extLst>
          </p:cNvPr>
          <p:cNvSpPr>
            <a:spLocks noGrp="1"/>
          </p:cNvSpPr>
          <p:nvPr>
            <p:ph idx="1"/>
          </p:nvPr>
        </p:nvSpPr>
        <p:spPr>
          <a:xfrm>
            <a:off x="463825" y="424070"/>
            <a:ext cx="11198087" cy="6029739"/>
          </a:xfrm>
        </p:spPr>
        <p:txBody>
          <a:bodyPr>
            <a:normAutofit/>
          </a:bodyPr>
          <a:lstStyle/>
          <a:p>
            <a:pPr marL="0" indent="0">
              <a:buNone/>
            </a:pPr>
            <a:r>
              <a:rPr lang="en-US" sz="3200" dirty="0"/>
              <a:t>2 John 1</a:t>
            </a:r>
          </a:p>
          <a:p>
            <a:pPr marL="0" indent="0">
              <a:buNone/>
            </a:pPr>
            <a:r>
              <a:rPr lang="en-US" sz="3200" b="1" dirty="0"/>
              <a:t>7 </a:t>
            </a:r>
            <a:r>
              <a:rPr lang="en-US" sz="3200" dirty="0"/>
              <a:t>For </a:t>
            </a:r>
            <a:r>
              <a:rPr lang="en-US" sz="3200" b="1" dirty="0"/>
              <a:t>many deceivers </a:t>
            </a:r>
            <a:r>
              <a:rPr lang="en-US" sz="3200" dirty="0"/>
              <a:t>have gone out into the world </a:t>
            </a:r>
            <a:r>
              <a:rPr lang="en-US" sz="3200" b="1" u="sng" dirty="0"/>
              <a:t>who do not confess Jesus Christ </a:t>
            </a:r>
            <a:r>
              <a:rPr lang="en-US" sz="3200" b="1" i="1" u="sng" dirty="0"/>
              <a:t>as</a:t>
            </a:r>
            <a:r>
              <a:rPr lang="en-US" sz="3200" b="1" u="sng" dirty="0"/>
              <a:t> coming in the flesh.</a:t>
            </a:r>
            <a:r>
              <a:rPr lang="en-US" sz="3200" dirty="0"/>
              <a:t> This is a deceiver and an antichrist. </a:t>
            </a:r>
          </a:p>
          <a:p>
            <a:pPr marL="0" indent="0">
              <a:buNone/>
            </a:pPr>
            <a:r>
              <a:rPr lang="en-US" sz="3200" b="1" dirty="0"/>
              <a:t>8 </a:t>
            </a:r>
            <a:r>
              <a:rPr lang="en-US" sz="3200" dirty="0"/>
              <a:t>Look to yourselves, that </a:t>
            </a:r>
            <a:r>
              <a:rPr lang="en-US" sz="3200" u="sng" dirty="0"/>
              <a:t>we do not lose those things we worked for, but </a:t>
            </a:r>
            <a:r>
              <a:rPr lang="en-US" sz="3200" i="1" u="sng" dirty="0"/>
              <a:t>that</a:t>
            </a:r>
            <a:r>
              <a:rPr lang="en-US" sz="3200" u="sng" dirty="0"/>
              <a:t> we may receive a full reward.</a:t>
            </a:r>
          </a:p>
          <a:p>
            <a:pPr marL="0" indent="0">
              <a:buNone/>
            </a:pPr>
            <a:r>
              <a:rPr lang="en-US" sz="3200" b="1" dirty="0"/>
              <a:t>9 </a:t>
            </a:r>
            <a:r>
              <a:rPr lang="en-US" sz="3200" dirty="0"/>
              <a:t>Whoever transgresses and does not abide in the doctrine of Christ </a:t>
            </a:r>
            <a:r>
              <a:rPr lang="en-US" sz="3200" b="1" u="sng" dirty="0"/>
              <a:t>does not have God</a:t>
            </a:r>
            <a:r>
              <a:rPr lang="en-US" sz="3200" dirty="0"/>
              <a:t>. He who abides in the doctrine of Christ has both the Father and the Son. </a:t>
            </a:r>
          </a:p>
          <a:p>
            <a:pPr marL="0" indent="0">
              <a:buNone/>
            </a:pPr>
            <a:r>
              <a:rPr lang="en-US" sz="3200" b="1" dirty="0"/>
              <a:t>10 </a:t>
            </a:r>
            <a:r>
              <a:rPr lang="en-US" sz="3200" dirty="0"/>
              <a:t>If anyone comes to you and does not bring this doctrine, do not receive him into your house nor greet him; </a:t>
            </a:r>
          </a:p>
          <a:p>
            <a:pPr marL="0" indent="0">
              <a:buNone/>
            </a:pPr>
            <a:r>
              <a:rPr lang="en-US" sz="3200" b="1" dirty="0"/>
              <a:t>11 </a:t>
            </a:r>
            <a:r>
              <a:rPr lang="en-US" sz="3200" dirty="0"/>
              <a:t>for he who greets him shares in his evil deeds.</a:t>
            </a:r>
          </a:p>
          <a:p>
            <a:pPr marL="0" indent="0">
              <a:buNone/>
            </a:pPr>
            <a:endParaRPr lang="en-US" dirty="0"/>
          </a:p>
        </p:txBody>
      </p:sp>
    </p:spTree>
    <p:extLst>
      <p:ext uri="{BB962C8B-B14F-4D97-AF65-F5344CB8AC3E}">
        <p14:creationId xmlns:p14="http://schemas.microsoft.com/office/powerpoint/2010/main" val="11461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72165A9-87ED-470C-9793-50B8A17D9068}"/>
              </a:ext>
            </a:extLst>
          </p:cNvPr>
          <p:cNvSpPr>
            <a:spLocks noGrp="1"/>
          </p:cNvSpPr>
          <p:nvPr>
            <p:ph idx="1"/>
          </p:nvPr>
        </p:nvSpPr>
        <p:spPr>
          <a:xfrm>
            <a:off x="463825" y="424070"/>
            <a:ext cx="11198087" cy="6029739"/>
          </a:xfrm>
        </p:spPr>
        <p:txBody>
          <a:bodyPr>
            <a:normAutofit lnSpcReduction="10000"/>
          </a:bodyPr>
          <a:lstStyle/>
          <a:p>
            <a:pPr marL="0" indent="0">
              <a:buNone/>
            </a:pPr>
            <a:r>
              <a:rPr lang="en-US" dirty="0"/>
              <a:t>The key is, we don’t invite them in </a:t>
            </a:r>
            <a:r>
              <a:rPr lang="en-US" dirty="0" smtClean="0"/>
              <a:t>to </a:t>
            </a:r>
            <a:r>
              <a:rPr lang="en-US" dirty="0"/>
              <a:t>partake </a:t>
            </a:r>
            <a:r>
              <a:rPr lang="en-US" dirty="0" smtClean="0"/>
              <a:t>in </a:t>
            </a:r>
            <a:r>
              <a:rPr lang="en-US" dirty="0"/>
              <a:t>their beliefs.  We don’t invite them in to receive their teaching.  At the time of the writing of this letter, several people known as the Gnostics believed and taught that Jesus did not resurrect bodily and that Jesus was a spirit.   </a:t>
            </a:r>
          </a:p>
          <a:p>
            <a:pPr marL="0" indent="0">
              <a:buNone/>
            </a:pPr>
            <a:endParaRPr lang="en-US" dirty="0"/>
          </a:p>
          <a:p>
            <a:pPr marL="0" indent="0">
              <a:buNone/>
            </a:pPr>
            <a:endParaRPr lang="en-US" dirty="0"/>
          </a:p>
          <a:p>
            <a:pPr marL="0" indent="0">
              <a:buNone/>
            </a:pPr>
            <a:r>
              <a:rPr lang="en-US" b="1" dirty="0"/>
              <a:t>2 Corinthians 11:12 </a:t>
            </a:r>
            <a:r>
              <a:rPr lang="en-US" dirty="0"/>
              <a:t>But what I do, I will also continue to do, that I may cut off the opportunity from those who desire an opportunity to be regarded just as we are in the things of which they boast. </a:t>
            </a:r>
          </a:p>
          <a:p>
            <a:pPr marL="0" indent="0">
              <a:buNone/>
            </a:pPr>
            <a:r>
              <a:rPr lang="en-US" b="1" dirty="0"/>
              <a:t>13 </a:t>
            </a:r>
            <a:r>
              <a:rPr lang="en-US" dirty="0"/>
              <a:t>For such </a:t>
            </a:r>
            <a:r>
              <a:rPr lang="en-US" i="1" dirty="0"/>
              <a:t>are</a:t>
            </a:r>
            <a:r>
              <a:rPr lang="en-US" dirty="0"/>
              <a:t> false apostles, deceitful workers, transforming themselves into apostles of Christ. </a:t>
            </a:r>
          </a:p>
          <a:p>
            <a:pPr marL="0" indent="0">
              <a:buNone/>
            </a:pPr>
            <a:r>
              <a:rPr lang="en-US" b="1" dirty="0"/>
              <a:t>14 </a:t>
            </a:r>
            <a:r>
              <a:rPr lang="en-US" dirty="0"/>
              <a:t>And no wonder! For Satan himself transforms himself into an angel of light. </a:t>
            </a:r>
          </a:p>
          <a:p>
            <a:pPr marL="0" indent="0">
              <a:buNone/>
            </a:pPr>
            <a:r>
              <a:rPr lang="en-US" b="1" dirty="0"/>
              <a:t>15 </a:t>
            </a:r>
            <a:r>
              <a:rPr lang="en-US" dirty="0"/>
              <a:t>Therefore </a:t>
            </a:r>
            <a:r>
              <a:rPr lang="en-US" i="1" dirty="0"/>
              <a:t>it is</a:t>
            </a:r>
            <a:r>
              <a:rPr lang="en-US" dirty="0"/>
              <a:t> no great thing if his ministers also transform themselves into ministers of righteousness, whose end will be according to their works.</a:t>
            </a:r>
          </a:p>
        </p:txBody>
      </p:sp>
    </p:spTree>
    <p:extLst>
      <p:ext uri="{BB962C8B-B14F-4D97-AF65-F5344CB8AC3E}">
        <p14:creationId xmlns:p14="http://schemas.microsoft.com/office/powerpoint/2010/main" val="2651962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921CC04-206C-4415-8BC3-65529A6A5B17}"/>
              </a:ext>
            </a:extLst>
          </p:cNvPr>
          <p:cNvSpPr>
            <a:spLocks noGrp="1"/>
          </p:cNvSpPr>
          <p:nvPr>
            <p:ph idx="1"/>
          </p:nvPr>
        </p:nvSpPr>
        <p:spPr>
          <a:xfrm>
            <a:off x="357809" y="516834"/>
            <a:ext cx="11396869" cy="5910469"/>
          </a:xfrm>
        </p:spPr>
        <p:txBody>
          <a:bodyPr>
            <a:noAutofit/>
          </a:bodyPr>
          <a:lstStyle/>
          <a:p>
            <a:pPr marL="0" indent="0">
              <a:buNone/>
            </a:pPr>
            <a:r>
              <a:rPr lang="en-US" sz="2400" dirty="0"/>
              <a:t>Hosea 4</a:t>
            </a:r>
          </a:p>
          <a:p>
            <a:pPr marL="0" indent="0">
              <a:buNone/>
            </a:pPr>
            <a:r>
              <a:rPr lang="en-US" sz="2400" dirty="0"/>
              <a:t>1 Hear the word of the </a:t>
            </a:r>
            <a:r>
              <a:rPr lang="en-US" sz="2400" cap="small" dirty="0"/>
              <a:t>Lord</a:t>
            </a:r>
            <a:r>
              <a:rPr lang="en-US" sz="2400" dirty="0"/>
              <a:t>, You children of Israel, For the </a:t>
            </a:r>
            <a:r>
              <a:rPr lang="en-US" sz="2400" cap="small" dirty="0"/>
              <a:t>Lord </a:t>
            </a:r>
            <a:r>
              <a:rPr lang="en-US" sz="2400" i="1" dirty="0"/>
              <a:t>brings</a:t>
            </a:r>
            <a:r>
              <a:rPr lang="en-US" sz="2400" dirty="0"/>
              <a:t> a charge against the inhabitants of the land: “There is no truth or mercy</a:t>
            </a:r>
            <a:br>
              <a:rPr lang="en-US" sz="2400" dirty="0"/>
            </a:br>
            <a:r>
              <a:rPr lang="en-US" sz="2400" dirty="0"/>
              <a:t>Or knowledge of God in the land.</a:t>
            </a:r>
          </a:p>
          <a:p>
            <a:pPr marL="0" indent="0">
              <a:buNone/>
            </a:pPr>
            <a:r>
              <a:rPr lang="en-US" sz="2400" dirty="0"/>
              <a:t>I think Hosea 4 could apply to many if not most in our country today.  This leaves us ripe for deception.  </a:t>
            </a:r>
          </a:p>
          <a:p>
            <a:pPr marL="0" indent="0">
              <a:buNone/>
            </a:pPr>
            <a:r>
              <a:rPr lang="en-US" sz="2400" dirty="0"/>
              <a:t>In fact the easy believe-ism many teach today has left the Church in the US week, and incapable for dealing with the average Jehovah Witness or Mormon coming to their door.  Both know the scriptures better than many in the Christian community today.  </a:t>
            </a:r>
          </a:p>
          <a:p>
            <a:pPr marL="0" indent="0">
              <a:buNone/>
            </a:pPr>
            <a:r>
              <a:rPr lang="en-US" sz="2400" dirty="0"/>
              <a:t>That is to say, they know their pet scriptures better.  </a:t>
            </a:r>
          </a:p>
          <a:p>
            <a:pPr marL="0" indent="0">
              <a:buNone/>
            </a:pPr>
            <a:endParaRPr lang="en-US" sz="2400" dirty="0"/>
          </a:p>
          <a:p>
            <a:pPr marL="0" indent="0">
              <a:buNone/>
            </a:pPr>
            <a:r>
              <a:rPr lang="en-US" sz="2400" dirty="0"/>
              <a:t>James has a clear warning that the Church in the West would do well to head. </a:t>
            </a:r>
          </a:p>
          <a:p>
            <a:pPr marL="0" indent="0">
              <a:buNone/>
            </a:pPr>
            <a:r>
              <a:rPr lang="en-US" sz="2400" dirty="0"/>
              <a:t>James 1:22 But be doers of the word, and not hearers only, deceiving yourselves. </a:t>
            </a:r>
          </a:p>
          <a:p>
            <a:pPr marL="0" indent="0">
              <a:buNone/>
            </a:pPr>
            <a:r>
              <a:rPr lang="en-US" sz="2400" dirty="0"/>
              <a:t>Truly the antidote for easy believe-ism.</a:t>
            </a:r>
          </a:p>
        </p:txBody>
      </p:sp>
    </p:spTree>
    <p:extLst>
      <p:ext uri="{BB962C8B-B14F-4D97-AF65-F5344CB8AC3E}">
        <p14:creationId xmlns:p14="http://schemas.microsoft.com/office/powerpoint/2010/main" val="4103111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0D3983-1C08-4046-AD74-44939FA4C916}"/>
              </a:ext>
            </a:extLst>
          </p:cNvPr>
          <p:cNvSpPr>
            <a:spLocks noGrp="1"/>
          </p:cNvSpPr>
          <p:nvPr>
            <p:ph idx="1"/>
          </p:nvPr>
        </p:nvSpPr>
        <p:spPr>
          <a:xfrm>
            <a:off x="357809" y="437322"/>
            <a:ext cx="11330608" cy="5963478"/>
          </a:xfrm>
        </p:spPr>
        <p:txBody>
          <a:bodyPr>
            <a:normAutofit/>
          </a:bodyPr>
          <a:lstStyle/>
          <a:p>
            <a:pPr marL="0" indent="0">
              <a:buNone/>
            </a:pPr>
            <a:r>
              <a:rPr lang="en-US" b="1" dirty="0"/>
              <a:t>Clear Bible </a:t>
            </a:r>
            <a:r>
              <a:rPr lang="en-US" b="1" dirty="0" smtClean="0"/>
              <a:t>Doctrine: Isaiah </a:t>
            </a:r>
            <a:r>
              <a:rPr lang="en-US" b="1" dirty="0"/>
              <a:t>9</a:t>
            </a:r>
          </a:p>
          <a:p>
            <a:pPr marL="0" indent="0">
              <a:buNone/>
            </a:pPr>
            <a:r>
              <a:rPr lang="en-US" b="1" dirty="0"/>
              <a:t>6</a:t>
            </a:r>
            <a:r>
              <a:rPr lang="en-US" dirty="0"/>
              <a:t> For unto us a Child is born, Unto us a Son is given; And the government will be upon His shoulder. And His name will be called Wonderful, Counselor, Mighty God, Everlasting Father, Prince of Peace.</a:t>
            </a:r>
          </a:p>
          <a:p>
            <a:pPr marL="0" indent="0">
              <a:buNone/>
            </a:pPr>
            <a:endParaRPr lang="en-US" b="1" dirty="0"/>
          </a:p>
          <a:p>
            <a:pPr marL="0" indent="0">
              <a:buNone/>
            </a:pPr>
            <a:r>
              <a:rPr lang="en-US" b="1" dirty="0"/>
              <a:t>In Jehovah Witness </a:t>
            </a:r>
            <a:r>
              <a:rPr lang="en-US" b="1" dirty="0" smtClean="0"/>
              <a:t>Doctrine:  </a:t>
            </a:r>
            <a:r>
              <a:rPr lang="en-US" b="1" dirty="0"/>
              <a:t>Jesus is not God </a:t>
            </a:r>
          </a:p>
          <a:p>
            <a:pPr marL="0" indent="0">
              <a:buNone/>
            </a:pPr>
            <a:r>
              <a:rPr lang="en-US" dirty="0"/>
              <a:t>“If Jesus is God, as some churches teach, who resurrected Jesus?  Jesus is not God—whose name is Jehovah—but he is the Son of God. Jehovah resurrected Jesus from the dead. (</a:t>
            </a:r>
            <a:r>
              <a:rPr lang="en-US" dirty="0">
                <a:hlinkClick r:id="rId2"/>
              </a:rPr>
              <a:t>Romans 10:9</a:t>
            </a:r>
            <a:r>
              <a:rPr lang="en-US" dirty="0"/>
              <a:t>) One Bible scholar comments: “It is unthinkable that anyone—even Christ—could raise himself.”</a:t>
            </a:r>
          </a:p>
          <a:p>
            <a:pPr marL="0" indent="0">
              <a:buNone/>
            </a:pPr>
            <a:r>
              <a:rPr lang="en-US" dirty="0">
                <a:hlinkClick r:id="rId3"/>
              </a:rPr>
              <a:t>https://www.jw.org/en/publications/magazines/wp20130301/resurrection-of-jesus/#footnote3</a:t>
            </a:r>
            <a:r>
              <a:rPr lang="en-US" dirty="0"/>
              <a:t> Retrieved 09/25/2019</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02965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13F0489-0FC7-4BBA-A5A6-A94308400D3C}"/>
              </a:ext>
            </a:extLst>
          </p:cNvPr>
          <p:cNvSpPr>
            <a:spLocks noGrp="1"/>
          </p:cNvSpPr>
          <p:nvPr>
            <p:ph idx="1"/>
          </p:nvPr>
        </p:nvSpPr>
        <p:spPr>
          <a:xfrm>
            <a:off x="384313" y="371060"/>
            <a:ext cx="11383617" cy="6162261"/>
          </a:xfrm>
        </p:spPr>
        <p:txBody>
          <a:bodyPr>
            <a:normAutofit lnSpcReduction="10000"/>
          </a:bodyPr>
          <a:lstStyle/>
          <a:p>
            <a:pPr marL="0" indent="0">
              <a:buNone/>
            </a:pPr>
            <a:r>
              <a:rPr lang="en-US" dirty="0"/>
              <a:t>Clear Bible Teaching and Doctrine on the </a:t>
            </a:r>
            <a:r>
              <a:rPr lang="en-US" b="1" dirty="0"/>
              <a:t>Person of the Holy Spirit</a:t>
            </a:r>
            <a:r>
              <a:rPr lang="en-US" dirty="0"/>
              <a:t>.</a:t>
            </a:r>
          </a:p>
          <a:p>
            <a:pPr marL="0" indent="0">
              <a:buNone/>
            </a:pPr>
            <a:endParaRPr lang="en-US" dirty="0"/>
          </a:p>
          <a:p>
            <a:pPr marL="0" indent="0">
              <a:buNone/>
            </a:pPr>
            <a:r>
              <a:rPr lang="en-US" b="1" dirty="0"/>
              <a:t>The </a:t>
            </a:r>
            <a:r>
              <a:rPr lang="en-US" b="1" dirty="0" smtClean="0"/>
              <a:t>Holy </a:t>
            </a:r>
            <a:r>
              <a:rPr lang="en-US" b="1" dirty="0"/>
              <a:t>Spirit is a person. </a:t>
            </a:r>
          </a:p>
          <a:p>
            <a:pPr marL="0" indent="0">
              <a:buNone/>
            </a:pPr>
            <a:r>
              <a:rPr lang="en-US" b="1" dirty="0"/>
              <a:t>1. The </a:t>
            </a:r>
            <a:r>
              <a:rPr lang="en-US" b="1" dirty="0" smtClean="0"/>
              <a:t>Holy </a:t>
            </a:r>
            <a:r>
              <a:rPr lang="en-US" b="1" dirty="0"/>
              <a:t>Spirit speaks.   </a:t>
            </a:r>
          </a:p>
          <a:p>
            <a:pPr marL="0" indent="0">
              <a:buNone/>
            </a:pPr>
            <a:r>
              <a:rPr lang="en-US" dirty="0"/>
              <a:t>Acts 8</a:t>
            </a:r>
          </a:p>
          <a:p>
            <a:pPr marL="0" indent="0">
              <a:buNone/>
            </a:pPr>
            <a:r>
              <a:rPr lang="en-US" dirty="0"/>
              <a:t>29 Then the Spirit </a:t>
            </a:r>
            <a:r>
              <a:rPr lang="en-US" b="1" dirty="0"/>
              <a:t>said</a:t>
            </a:r>
            <a:r>
              <a:rPr lang="en-US" dirty="0"/>
              <a:t> to Philip, “Go near and overtake this chariot.”</a:t>
            </a:r>
          </a:p>
          <a:p>
            <a:pPr marL="0" indent="0">
              <a:buNone/>
            </a:pPr>
            <a:r>
              <a:rPr lang="en-US" dirty="0"/>
              <a:t>Acts 11</a:t>
            </a:r>
          </a:p>
          <a:p>
            <a:pPr marL="0" indent="0">
              <a:buNone/>
            </a:pPr>
            <a:r>
              <a:rPr lang="en-US" dirty="0"/>
              <a:t>12</a:t>
            </a:r>
            <a:r>
              <a:rPr lang="en-US" b="1" dirty="0"/>
              <a:t> </a:t>
            </a:r>
            <a:r>
              <a:rPr lang="en-US" dirty="0"/>
              <a:t>Then the Spirit </a:t>
            </a:r>
            <a:r>
              <a:rPr lang="en-US" b="1" dirty="0"/>
              <a:t>told</a:t>
            </a:r>
            <a:r>
              <a:rPr lang="en-US" dirty="0"/>
              <a:t> me to go with them, doubting nothing. Moreover these six brethren accompanied me, and we entered the man’s house.</a:t>
            </a:r>
          </a:p>
          <a:p>
            <a:pPr marL="0" indent="0">
              <a:buNone/>
            </a:pPr>
            <a:r>
              <a:rPr lang="en-US" dirty="0"/>
              <a:t>Acts 13</a:t>
            </a:r>
          </a:p>
          <a:p>
            <a:pPr marL="0" indent="0">
              <a:buNone/>
            </a:pPr>
            <a:r>
              <a:rPr lang="en-US" dirty="0"/>
              <a:t>2 As they ministered to the Lord and fasted, the Holy Spirit </a:t>
            </a:r>
            <a:r>
              <a:rPr lang="en-US" b="1" dirty="0"/>
              <a:t>said</a:t>
            </a:r>
            <a:r>
              <a:rPr lang="en-US" dirty="0"/>
              <a:t>, “Now separate to Me Barnabas and Saul for the work to which I have called them.”</a:t>
            </a:r>
          </a:p>
          <a:p>
            <a:pPr marL="0" indent="0">
              <a:buNone/>
            </a:pPr>
            <a:r>
              <a:rPr lang="en-US" b="1" dirty="0"/>
              <a:t>Can a non-person speak?  Can an essence or force speak?</a:t>
            </a:r>
          </a:p>
        </p:txBody>
      </p:sp>
    </p:spTree>
    <p:extLst>
      <p:ext uri="{BB962C8B-B14F-4D97-AF65-F5344CB8AC3E}">
        <p14:creationId xmlns:p14="http://schemas.microsoft.com/office/powerpoint/2010/main" val="1811574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658</Words>
  <Application>Microsoft Office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Steven Romero</cp:lastModifiedBy>
  <cp:revision>25</cp:revision>
  <dcterms:created xsi:type="dcterms:W3CDTF">2019-04-02T22:58:56Z</dcterms:created>
  <dcterms:modified xsi:type="dcterms:W3CDTF">2019-09-27T05:28:19Z</dcterms:modified>
</cp:coreProperties>
</file>